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media/image33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259" r:id="rId2"/>
    <p:sldId id="262" r:id="rId3"/>
    <p:sldId id="312" r:id="rId4"/>
    <p:sldId id="311" r:id="rId5"/>
    <p:sldId id="341" r:id="rId6"/>
    <p:sldId id="350" r:id="rId7"/>
    <p:sldId id="351" r:id="rId8"/>
    <p:sldId id="352" r:id="rId9"/>
    <p:sldId id="353" r:id="rId10"/>
    <p:sldId id="354" r:id="rId11"/>
    <p:sldId id="338" r:id="rId12"/>
    <p:sldId id="344" r:id="rId13"/>
    <p:sldId id="355" r:id="rId14"/>
    <p:sldId id="339" r:id="rId15"/>
    <p:sldId id="347" r:id="rId16"/>
    <p:sldId id="348" r:id="rId17"/>
    <p:sldId id="340" r:id="rId18"/>
    <p:sldId id="349" r:id="rId19"/>
    <p:sldId id="260" r:id="rId20"/>
  </p:sldIdLst>
  <p:sldSz cx="12192000" cy="6858000"/>
  <p:notesSz cx="6858000" cy="9144000"/>
  <p:custDataLst>
    <p:tags r:id="rId2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封面" id="{C684DC81-D2C3-44A6-8941-05B53D2E0557}">
          <p14:sldIdLst>
            <p14:sldId id="259"/>
          </p14:sldIdLst>
        </p14:section>
        <p14:section name="目录与章节过渡" id="{847108E3-22F3-4CD9-A82A-834291DC17F4}">
          <p14:sldIdLst>
            <p14:sldId id="262"/>
          </p14:sldIdLst>
        </p14:section>
        <p14:section name="内容页" id="{EB11151C-0E14-47B0-8218-1431BF894351}">
          <p14:sldIdLst>
            <p14:sldId id="312"/>
            <p14:sldId id="311"/>
            <p14:sldId id="341"/>
            <p14:sldId id="350"/>
            <p14:sldId id="351"/>
            <p14:sldId id="352"/>
            <p14:sldId id="353"/>
            <p14:sldId id="354"/>
            <p14:sldId id="338"/>
            <p14:sldId id="344"/>
            <p14:sldId id="355"/>
            <p14:sldId id="339"/>
            <p14:sldId id="347"/>
            <p14:sldId id="348"/>
            <p14:sldId id="340"/>
            <p14:sldId id="349"/>
          </p14:sldIdLst>
        </p14:section>
        <p14:section name="封底" id="{843E591D-6EE2-4691-951C-C0C689F22170}">
          <p14:sldIdLst>
            <p14:sldId id="260"/>
          </p14:sldIdLst>
        </p14:section>
        <p14:section name="配色与字体" id="{3D97B63B-D70E-4F27-8A27-3FF98FBB7258}">
          <p14:sldIdLst/>
        </p14:section>
        <p14:section name="图标" id="{256EF24B-5FA9-4838-AFAB-30B46CBE188B}">
          <p14:sldIdLst/>
        </p14:section>
      </p14:sectionLst>
    </p:ext>
    <p:ext uri="{EFAFB233-063F-42B5-8137-9DF3F51BA10A}">
      <p15:sldGuideLst xmlns:p15="http://schemas.microsoft.com/office/powerpoint/2012/main">
        <p15:guide id="4" pos="3863" userDrawn="1">
          <p15:clr>
            <a:srgbClr val="A4A3A4"/>
          </p15:clr>
        </p15:guide>
        <p15:guide id="5" orient="horz" pos="1003" userDrawn="1">
          <p15:clr>
            <a:srgbClr val="A4A3A4"/>
          </p15:clr>
        </p15:guide>
        <p15:guide id="6" orient="horz" pos="1502" userDrawn="1">
          <p15:clr>
            <a:srgbClr val="A4A3A4"/>
          </p15:clr>
        </p15:guide>
        <p15:guide id="7" orient="horz" pos="3113" userDrawn="1">
          <p15:clr>
            <a:srgbClr val="A4A3A4"/>
          </p15:clr>
        </p15:guide>
        <p15:guide id="8" pos="2128" userDrawn="1">
          <p15:clr>
            <a:srgbClr val="A4A3A4"/>
          </p15:clr>
        </p15:guide>
        <p15:guide id="9" pos="4067" userDrawn="1">
          <p15:clr>
            <a:srgbClr val="A4A3A4"/>
          </p15:clr>
        </p15:guide>
        <p15:guide id="10" pos="5972" userDrawn="1">
          <p15:clr>
            <a:srgbClr val="A4A3A4"/>
          </p15:clr>
        </p15:guide>
        <p15:guide id="11" pos="5292" userDrawn="1">
          <p15:clr>
            <a:srgbClr val="A4A3A4"/>
          </p15:clr>
        </p15:guide>
        <p15:guide id="12" pos="227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F7F8"/>
    <a:srgbClr val="F0F0FF"/>
    <a:srgbClr val="343434"/>
    <a:srgbClr val="E8E8E8"/>
    <a:srgbClr val="555555"/>
    <a:srgbClr val="333333"/>
    <a:srgbClr val="C8161E"/>
    <a:srgbClr val="CC151E"/>
    <a:srgbClr val="DBDB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406" autoAdjust="0"/>
    <p:restoredTop sz="94289" autoAdjust="0"/>
  </p:normalViewPr>
  <p:slideViewPr>
    <p:cSldViewPr snapToGrid="0" showGuides="1">
      <p:cViewPr varScale="1">
        <p:scale>
          <a:sx n="68" d="100"/>
          <a:sy n="68" d="100"/>
        </p:scale>
        <p:origin x="296" y="60"/>
      </p:cViewPr>
      <p:guideLst>
        <p:guide pos="3863"/>
        <p:guide orient="horz" pos="1003"/>
        <p:guide orient="horz" pos="1502"/>
        <p:guide orient="horz" pos="3113"/>
        <p:guide pos="2128"/>
        <p:guide pos="4067"/>
        <p:guide pos="5972"/>
        <p:guide pos="5292"/>
        <p:guide pos="2275"/>
      </p:guideLst>
    </p:cSldViewPr>
  </p:slideViewPr>
  <p:outlineViewPr>
    <p:cViewPr>
      <p:scale>
        <a:sx n="33" d="100"/>
        <a:sy n="33" d="100"/>
      </p:scale>
      <p:origin x="0" y="-7806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85" d="100"/>
          <a:sy n="85" d="100"/>
        </p:scale>
        <p:origin x="380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308DB251-D803-4475-8281-4947A89E790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C6218A5-2289-4813-A341-6263B16CBAD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12A60F-63B3-4D54-AA63-B159FADA9F31}" type="datetimeFigureOut">
              <a:rPr lang="zh-CN" altLang="en-US" smtClean="0"/>
              <a:t>2020/4/17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97CE9A9-1C60-4F0A-AA63-4467F58DE87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91EA911-14C2-4254-9079-FD9EC1C139A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94E6C1-322F-4AF4-A541-6A7DCE3853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84180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513A3C-D0C5-45C0-BD52-194E76396705}" type="datetimeFigureOut">
              <a:rPr lang="zh-CN" altLang="en-US" smtClean="0"/>
              <a:t>2020/4/17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0D5545-95D4-489F-B8ED-7EAFA774B5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22413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&#10;&#10;自动生成的说明">
            <a:extLst>
              <a:ext uri="{FF2B5EF4-FFF2-40B4-BE49-F238E27FC236}">
                <a16:creationId xmlns:a16="http://schemas.microsoft.com/office/drawing/2014/main" id="{DC463E02-403D-4EDF-904F-C4102C9C3D8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72915E0-7E7B-4E91-A2E6-50DB32FFA42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>
            <a:extLst>
              <a:ext uri="{FF2B5EF4-FFF2-40B4-BE49-F238E27FC236}">
                <a16:creationId xmlns:a16="http://schemas.microsoft.com/office/drawing/2014/main" id="{9AF74CDA-19DD-45C1-88FF-2379736830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26" name="内容占位符 25">
            <a:extLst>
              <a:ext uri="{FF2B5EF4-FFF2-40B4-BE49-F238E27FC236}">
                <a16:creationId xmlns:a16="http://schemas.microsoft.com/office/drawing/2014/main" id="{981273AB-3D30-4A7E-951D-B80D3185213B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DE506FFD-8B27-444A-964F-E64D0BB3DAF0}" type="datetime2">
              <a:rPr lang="zh-CN" altLang="en-US" smtClean="0"/>
              <a:t>2019年1月28日</a:t>
            </a:fld>
            <a:endParaRPr lang="zh-CN" altLang="en-US" dirty="0"/>
          </a:p>
        </p:txBody>
      </p:sp>
      <p:sp>
        <p:nvSpPr>
          <p:cNvPr id="32" name="文本占位符 31">
            <a:extLst>
              <a:ext uri="{FF2B5EF4-FFF2-40B4-BE49-F238E27FC236}">
                <a16:creationId xmlns:a16="http://schemas.microsoft.com/office/drawing/2014/main" id="{F905EEBF-8ACE-4D30-A4F5-C5796F8343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>
            <a:extLst>
              <a:ext uri="{FF2B5EF4-FFF2-40B4-BE49-F238E27FC236}">
                <a16:creationId xmlns:a16="http://schemas.microsoft.com/office/drawing/2014/main" id="{CE9FF532-F6D9-45BD-B501-EEC1CB82C01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/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AF7A6D04-2810-44D7-A07D-0AA2596107F1}"/>
              </a:ext>
            </a:extLst>
          </p:cNvPr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AA839E5E-CB67-421E-974F-278CCBCFB8C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/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53D809C0-A4EF-44AF-AECA-4A85E4BA2C9D}"/>
                </a:ext>
              </a:extLst>
            </p:cNvPr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9" name="直接连接符 38">
              <a:extLst>
                <a:ext uri="{FF2B5EF4-FFF2-40B4-BE49-F238E27FC236}">
                  <a16:creationId xmlns:a16="http://schemas.microsoft.com/office/drawing/2014/main" id="{957ABA8D-3632-4FB6-8561-0367E4880E7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>
              <a:extLst>
                <a:ext uri="{FF2B5EF4-FFF2-40B4-BE49-F238E27FC236}">
                  <a16:creationId xmlns:a16="http://schemas.microsoft.com/office/drawing/2014/main" id="{5F70B8EC-E67C-4355-9367-9F32C483445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F6E58E8B-64DD-4CB6-9A0A-016E581D3E4C}"/>
              </a:ext>
            </a:extLst>
          </p:cNvPr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443D3B54-A2E0-47EA-82F0-8A5C219B17CC}"/>
              </a:ext>
            </a:extLst>
          </p:cNvPr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49259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>
            <a:extLst>
              <a:ext uri="{FF2B5EF4-FFF2-40B4-BE49-F238E27FC236}">
                <a16:creationId xmlns:a16="http://schemas.microsoft.com/office/drawing/2014/main" id="{AABAA2F6-CE8B-4D0C-9DA1-7AFD8C0E1F1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18" name="平行四边形 17">
            <a:extLst>
              <a:ext uri="{FF2B5EF4-FFF2-40B4-BE49-F238E27FC236}">
                <a16:creationId xmlns:a16="http://schemas.microsoft.com/office/drawing/2014/main" id="{55B5EF86-CD68-45F5-B469-E0C751A7F1CE}"/>
              </a:ext>
            </a:extLst>
          </p:cNvPr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1D5E491-4859-47A4-8F29-DAACA1914D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pic>
        <p:nvPicPr>
          <p:cNvPr id="7" name="图片 6" descr="图片包含 户外, 标牌, 黑色&#10;&#10;自动生成的说明">
            <a:extLst>
              <a:ext uri="{FF2B5EF4-FFF2-40B4-BE49-F238E27FC236}">
                <a16:creationId xmlns:a16="http://schemas.microsoft.com/office/drawing/2014/main" id="{BBD19A13-D175-4468-834D-FE213A533AB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8" name="文本占位符 31">
            <a:extLst>
              <a:ext uri="{FF2B5EF4-FFF2-40B4-BE49-F238E27FC236}">
                <a16:creationId xmlns:a16="http://schemas.microsoft.com/office/drawing/2014/main" id="{0E3A7107-0A14-4195-8DEB-51F0B46D6B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>
            <a:extLst>
              <a:ext uri="{FF2B5EF4-FFF2-40B4-BE49-F238E27FC236}">
                <a16:creationId xmlns:a16="http://schemas.microsoft.com/office/drawing/2014/main" id="{56FC8349-67FC-4E3B-B988-7A27FDAE9D2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>
            <a:extLst>
              <a:ext uri="{FF2B5EF4-FFF2-40B4-BE49-F238E27FC236}">
                <a16:creationId xmlns:a16="http://schemas.microsoft.com/office/drawing/2014/main" id="{85368C87-925C-44AC-B001-5C4EE6F006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7" name="文本占位符 16">
            <a:extLst>
              <a:ext uri="{FF2B5EF4-FFF2-40B4-BE49-F238E27FC236}">
                <a16:creationId xmlns:a16="http://schemas.microsoft.com/office/drawing/2014/main" id="{2FF6FEE6-2A34-4756-8F6B-3232EC37527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19056" y="766710"/>
            <a:ext cx="11568144" cy="4765791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30000"/>
              </a:lnSpc>
              <a:buFontTx/>
              <a:buBlip>
                <a:blip r:embed="rId4"/>
              </a:buBlip>
              <a:defRPr sz="2000">
                <a:solidFill>
                  <a:schemeClr val="accent2"/>
                </a:solidFill>
              </a:defRPr>
            </a:lvl1pPr>
            <a:lvl2pPr>
              <a:lnSpc>
                <a:spcPct val="130000"/>
              </a:lnSpc>
              <a:defRPr sz="2000">
                <a:solidFill>
                  <a:schemeClr val="accent2"/>
                </a:solidFill>
              </a:defRPr>
            </a:lvl2pPr>
            <a:lvl3pPr>
              <a:lnSpc>
                <a:spcPct val="130000"/>
              </a:lnSpc>
              <a:defRPr sz="1800">
                <a:solidFill>
                  <a:schemeClr val="accent2"/>
                </a:solidFill>
              </a:defRPr>
            </a:lvl3pPr>
            <a:lvl4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4pPr>
            <a:lvl5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21" name="平行四边形 20">
            <a:extLst>
              <a:ext uri="{FF2B5EF4-FFF2-40B4-BE49-F238E27FC236}">
                <a16:creationId xmlns:a16="http://schemas.microsoft.com/office/drawing/2014/main" id="{93235BFC-8F08-4C25-988C-FCB706C52ACD}"/>
              </a:ext>
            </a:extLst>
          </p:cNvPr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>
            <a:extLst>
              <a:ext uri="{FF2B5EF4-FFF2-40B4-BE49-F238E27FC236}">
                <a16:creationId xmlns:a16="http://schemas.microsoft.com/office/drawing/2014/main" id="{A14A4014-5A08-40D8-A5CC-B2FF9962A739}"/>
              </a:ext>
            </a:extLst>
          </p:cNvPr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72C3C1CA-869D-4F70-8C72-BC72214F5E6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/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270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图片包含 建筑物&#10;&#10;自动生成的说明">
            <a:extLst>
              <a:ext uri="{FF2B5EF4-FFF2-40B4-BE49-F238E27FC236}">
                <a16:creationId xmlns:a16="http://schemas.microsoft.com/office/drawing/2014/main" id="{59C76395-F18A-42DC-A156-F93BFCD8E4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C8C8E8E9-B6E9-4C9E-A8E5-EC39920274FE}"/>
              </a:ext>
            </a:extLst>
          </p:cNvPr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DA6D4021-94E1-4E9F-90EB-E54E5216CA6E}"/>
              </a:ext>
            </a:extLst>
          </p:cNvPr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 descr="图片包含 户外, 标牌, 黑色&#10;&#10;自动生成的说明">
            <a:extLst>
              <a:ext uri="{FF2B5EF4-FFF2-40B4-BE49-F238E27FC236}">
                <a16:creationId xmlns:a16="http://schemas.microsoft.com/office/drawing/2014/main" id="{EC48E4B1-8892-4D66-885C-B3B81823AF7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828" y="853340"/>
            <a:ext cx="1656344" cy="1656344"/>
          </a:xfrm>
          <a:prstGeom prst="rect">
            <a:avLst/>
          </a:prstGeom>
        </p:spPr>
      </p:pic>
      <p:sp>
        <p:nvSpPr>
          <p:cNvPr id="20" name="文本占位符 31">
            <a:extLst>
              <a:ext uri="{FF2B5EF4-FFF2-40B4-BE49-F238E27FC236}">
                <a16:creationId xmlns:a16="http://schemas.microsoft.com/office/drawing/2014/main" id="{4EB0A957-E3E4-47EE-9713-82509E17FD5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2079C22-C965-4A93-8C7F-F7C26F71D8D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/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8407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&#10;&#10;自动生成的说明">
            <a:extLst>
              <a:ext uri="{FF2B5EF4-FFF2-40B4-BE49-F238E27FC236}">
                <a16:creationId xmlns:a16="http://schemas.microsoft.com/office/drawing/2014/main" id="{D3C2EE1F-0BF9-49E9-859D-A8611895DE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C8C8E8E9-B6E9-4C9E-A8E5-EC39920274FE}"/>
              </a:ext>
            </a:extLst>
          </p:cNvPr>
          <p:cNvCxnSpPr/>
          <p:nvPr userDrawn="1"/>
        </p:nvCxnSpPr>
        <p:spPr>
          <a:xfrm>
            <a:off x="7322504" y="1488254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DA6D4021-94E1-4E9F-90EB-E54E5216CA6E}"/>
              </a:ext>
            </a:extLst>
          </p:cNvPr>
          <p:cNvCxnSpPr/>
          <p:nvPr userDrawn="1"/>
        </p:nvCxnSpPr>
        <p:spPr>
          <a:xfrm>
            <a:off x="7322504" y="4146847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占位符 31">
            <a:extLst>
              <a:ext uri="{FF2B5EF4-FFF2-40B4-BE49-F238E27FC236}">
                <a16:creationId xmlns:a16="http://schemas.microsoft.com/office/drawing/2014/main" id="{4EB0A957-E3E4-47EE-9713-82509E17FD5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033473" y="2496180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5861CDE-5CCC-4EC9-AAE6-4DDC185E1B6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001" y="1860735"/>
            <a:ext cx="2858911" cy="233227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97B15C4-0524-4A21-A6CE-F7DA7DA15B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/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8082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流程图: 离页连接符 1">
            <a:extLst>
              <a:ext uri="{FF2B5EF4-FFF2-40B4-BE49-F238E27FC236}">
                <a16:creationId xmlns:a16="http://schemas.microsoft.com/office/drawing/2014/main" id="{3D05038B-8A32-4BD0-A068-AFE03E6FF8D3}"/>
              </a:ext>
            </a:extLst>
          </p:cNvPr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占位符 31">
            <a:extLst>
              <a:ext uri="{FF2B5EF4-FFF2-40B4-BE49-F238E27FC236}">
                <a16:creationId xmlns:a16="http://schemas.microsoft.com/office/drawing/2014/main" id="{4EB0A957-E3E4-47EE-9713-82509E17FD5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 b="1" spc="600">
                <a:solidFill>
                  <a:schemeClr val="accent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09B0529-EE67-44AA-BAF8-7E78156B3DE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/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FA12E6D-1EC4-4BB8-BCAB-668C213B8F5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8" name="任意多边形: 形状 17">
            <a:extLst>
              <a:ext uri="{FF2B5EF4-FFF2-40B4-BE49-F238E27FC236}">
                <a16:creationId xmlns:a16="http://schemas.microsoft.com/office/drawing/2014/main" id="{5B543617-7E5E-4360-A155-0CA2B7AF9E10}"/>
              </a:ext>
            </a:extLst>
          </p:cNvPr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9" name="图片 8" descr="图片包含 建筑物&#10;&#10;自动生成的说明">
            <a:extLst>
              <a:ext uri="{FF2B5EF4-FFF2-40B4-BE49-F238E27FC236}">
                <a16:creationId xmlns:a16="http://schemas.microsoft.com/office/drawing/2014/main" id="{D3C2EE1F-0BF9-49E9-859D-A8611895DEE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2960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1D5E491-4859-47A4-8F29-DAACA1914D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749089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（lowpoly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建筑物, 圆屋顶, 地板&#10;&#10;描述已自动生成">
            <a:extLst>
              <a:ext uri="{FF2B5EF4-FFF2-40B4-BE49-F238E27FC236}">
                <a16:creationId xmlns:a16="http://schemas.microsoft.com/office/drawing/2014/main" id="{0E7CEFF4-3933-40D2-928B-A28B021C14B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1D5E491-4859-47A4-8F29-DAACA1914D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87627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>
            <a:extLst>
              <a:ext uri="{FF2B5EF4-FFF2-40B4-BE49-F238E27FC236}">
                <a16:creationId xmlns:a16="http://schemas.microsoft.com/office/drawing/2014/main" id="{ECA0A7A8-52A5-4508-9B7C-8E9F070AF3A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749300"/>
            <a:ext cx="12203394" cy="319193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pic>
        <p:nvPicPr>
          <p:cNvPr id="8" name="图片 7" descr="图片包含 建筑物&#10;&#10;自动生成的说明">
            <a:extLst>
              <a:ext uri="{FF2B5EF4-FFF2-40B4-BE49-F238E27FC236}">
                <a16:creationId xmlns:a16="http://schemas.microsoft.com/office/drawing/2014/main" id="{DC463E02-403D-4EDF-904F-C4102C9C3D8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72915E0-7E7B-4E91-A2E6-50DB32FFA42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>
            <a:extLst>
              <a:ext uri="{FF2B5EF4-FFF2-40B4-BE49-F238E27FC236}">
                <a16:creationId xmlns:a16="http://schemas.microsoft.com/office/drawing/2014/main" id="{9AF74CDA-19DD-45C1-88FF-2379736830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69561" y="3383857"/>
            <a:ext cx="10052879" cy="1060855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26" name="内容占位符 25">
            <a:extLst>
              <a:ext uri="{FF2B5EF4-FFF2-40B4-BE49-F238E27FC236}">
                <a16:creationId xmlns:a16="http://schemas.microsoft.com/office/drawing/2014/main" id="{981273AB-3D30-4A7E-951D-B80D3185213B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4644345" y="579869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  <a:t>2019年1月28日</a:t>
            </a:fld>
            <a:endParaRPr lang="zh-CN" altLang="en-US" dirty="0"/>
          </a:p>
        </p:txBody>
      </p:sp>
      <p:sp>
        <p:nvSpPr>
          <p:cNvPr id="32" name="文本占位符 31">
            <a:extLst>
              <a:ext uri="{FF2B5EF4-FFF2-40B4-BE49-F238E27FC236}">
                <a16:creationId xmlns:a16="http://schemas.microsoft.com/office/drawing/2014/main" id="{F905EEBF-8ACE-4D30-A4F5-C5796F8343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034910" y="5052868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>
            <a:extLst>
              <a:ext uri="{FF2B5EF4-FFF2-40B4-BE49-F238E27FC236}">
                <a16:creationId xmlns:a16="http://schemas.microsoft.com/office/drawing/2014/main" id="{CE9FF532-F6D9-45BD-B501-EEC1CB82C01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/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3E0947F5-F302-4DA0-B1F5-30EE10CF1F22}"/>
              </a:ext>
            </a:extLst>
          </p:cNvPr>
          <p:cNvGrpSpPr/>
          <p:nvPr userDrawn="1"/>
        </p:nvGrpSpPr>
        <p:grpSpPr>
          <a:xfrm>
            <a:off x="3352562" y="6252715"/>
            <a:ext cx="5486876" cy="406590"/>
            <a:chOff x="3352562" y="6073254"/>
            <a:chExt cx="5486876" cy="406590"/>
          </a:xfrm>
        </p:grpSpPr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AA839E5E-CB67-421E-974F-278CCBCFB8C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/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53D809C0-A4EF-44AF-AECA-4A85E4BA2C9D}"/>
                </a:ext>
              </a:extLst>
            </p:cNvPr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957ABA8D-3632-4FB6-8561-0367E4880E76}"/>
              </a:ext>
            </a:extLst>
          </p:cNvPr>
          <p:cNvCxnSpPr>
            <a:cxnSpLocks/>
          </p:cNvCxnSpPr>
          <p:nvPr userDrawn="1"/>
        </p:nvCxnSpPr>
        <p:spPr>
          <a:xfrm>
            <a:off x="2328587" y="6496383"/>
            <a:ext cx="900000" cy="0"/>
          </a:xfrm>
          <a:prstGeom prst="line">
            <a:avLst/>
          </a:prstGeom>
          <a:ln w="127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5F70B8EC-E67C-4355-9367-9F32C483445D}"/>
              </a:ext>
            </a:extLst>
          </p:cNvPr>
          <p:cNvCxnSpPr>
            <a:cxnSpLocks/>
          </p:cNvCxnSpPr>
          <p:nvPr userDrawn="1"/>
        </p:nvCxnSpPr>
        <p:spPr>
          <a:xfrm>
            <a:off x="8983387" y="6496383"/>
            <a:ext cx="900000" cy="0"/>
          </a:xfrm>
          <a:prstGeom prst="line">
            <a:avLst/>
          </a:prstGeom>
          <a:ln w="127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35792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图片包含 建筑物, 圆屋顶, 地板&#10;&#10;描述已自动生成">
            <a:extLst>
              <a:ext uri="{FF2B5EF4-FFF2-40B4-BE49-F238E27FC236}">
                <a16:creationId xmlns:a16="http://schemas.microsoft.com/office/drawing/2014/main" id="{32C61E04-9C57-4412-9EA5-8082A6789B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5" name="平行四边形 4">
            <a:extLst>
              <a:ext uri="{FF2B5EF4-FFF2-40B4-BE49-F238E27FC236}">
                <a16:creationId xmlns:a16="http://schemas.microsoft.com/office/drawing/2014/main" id="{C5A6C460-C718-4155-A390-E0273AFCB62A}"/>
              </a:ext>
            </a:extLst>
          </p:cNvPr>
          <p:cNvSpPr/>
          <p:nvPr userDrawn="1"/>
        </p:nvSpPr>
        <p:spPr>
          <a:xfrm>
            <a:off x="4144710" y="1537750"/>
            <a:ext cx="8047290" cy="3189811"/>
          </a:xfrm>
          <a:prstGeom prst="parallelogram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标题 1">
            <a:extLst>
              <a:ext uri="{FF2B5EF4-FFF2-40B4-BE49-F238E27FC236}">
                <a16:creationId xmlns:a16="http://schemas.microsoft.com/office/drawing/2014/main" id="{9AF74CDA-19DD-45C1-88FF-2379736830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60763" y="2602227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8" name="图片 7" descr="图片包含 建筑物&#10;&#10;自动生成的说明">
            <a:extLst>
              <a:ext uri="{FF2B5EF4-FFF2-40B4-BE49-F238E27FC236}">
                <a16:creationId xmlns:a16="http://schemas.microsoft.com/office/drawing/2014/main" id="{DC463E02-403D-4EDF-904F-C4102C9C3D8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986" y="2142500"/>
            <a:ext cx="8047290" cy="2590938"/>
          </a:xfrm>
          <a:prstGeom prst="rect">
            <a:avLst/>
          </a:prstGeom>
        </p:spPr>
      </p:pic>
      <p:sp>
        <p:nvSpPr>
          <p:cNvPr id="26" name="内容占位符 25">
            <a:extLst>
              <a:ext uri="{FF2B5EF4-FFF2-40B4-BE49-F238E27FC236}">
                <a16:creationId xmlns:a16="http://schemas.microsoft.com/office/drawing/2014/main" id="{981273AB-3D30-4A7E-951D-B80D3185213B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8946863" y="4805775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  <a:t>2019年1月28日</a:t>
            </a:fld>
            <a:endParaRPr lang="zh-CN" altLang="en-US" dirty="0"/>
          </a:p>
        </p:txBody>
      </p:sp>
      <p:sp>
        <p:nvSpPr>
          <p:cNvPr id="32" name="文本占位符 31">
            <a:extLst>
              <a:ext uri="{FF2B5EF4-FFF2-40B4-BE49-F238E27FC236}">
                <a16:creationId xmlns:a16="http://schemas.microsoft.com/office/drawing/2014/main" id="{F905EEBF-8ACE-4D30-A4F5-C5796F8343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460764" y="4696131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5" name="图片占位符 14">
            <a:extLst>
              <a:ext uri="{FF2B5EF4-FFF2-40B4-BE49-F238E27FC236}">
                <a16:creationId xmlns:a16="http://schemas.microsoft.com/office/drawing/2014/main" id="{73862409-EB7F-40D8-9600-B7C8CE927E6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1119382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A63D107-02BD-4A0D-9132-36E8D944F42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524558" y="4410381"/>
            <a:ext cx="3935296" cy="209291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3D92EBD5-2225-4D92-B6FB-5F42D4CF9A7C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7F038EC1-5530-4400-9F4D-38CB7EE61E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print"/>
          <a:srcRect r="1346"/>
          <a:stretch/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9620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>
            <a:extLst>
              <a:ext uri="{FF2B5EF4-FFF2-40B4-BE49-F238E27FC236}">
                <a16:creationId xmlns:a16="http://schemas.microsoft.com/office/drawing/2014/main" id="{7C66039A-3D15-4D27-8FD3-6ADF01C3402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75D47FDF-63E1-442F-8001-E72FBC10D88D}"/>
              </a:ext>
            </a:extLst>
          </p:cNvPr>
          <p:cNvGrpSpPr/>
          <p:nvPr userDrawn="1"/>
        </p:nvGrpSpPr>
        <p:grpSpPr>
          <a:xfrm>
            <a:off x="304800" y="2455636"/>
            <a:ext cx="4122059" cy="1462680"/>
            <a:chOff x="304800" y="2709636"/>
            <a:chExt cx="4122059" cy="1462680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9022DE15-F0A7-4081-B20E-F56AF7E8D451}"/>
                </a:ext>
              </a:extLst>
            </p:cNvPr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7" name="组合 6">
                <a:extLst>
                  <a:ext uri="{FF2B5EF4-FFF2-40B4-BE49-F238E27FC236}">
                    <a16:creationId xmlns:a16="http://schemas.microsoft.com/office/drawing/2014/main" id="{068AF075-1EBE-4100-82B6-D1B2511E27A3}"/>
                  </a:ext>
                </a:extLst>
              </p:cNvPr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0" name="矩形 9">
                  <a:extLst>
                    <a:ext uri="{FF2B5EF4-FFF2-40B4-BE49-F238E27FC236}">
                      <a16:creationId xmlns:a16="http://schemas.microsoft.com/office/drawing/2014/main" id="{CD1F02EB-A5F5-4A25-8E13-33D76C3997D5}"/>
                    </a:ext>
                  </a:extLst>
                </p:cNvPr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11" name="图片 10" descr="图片包含 建筑物&#10;&#10;自动生成的说明">
                  <a:extLst>
                    <a:ext uri="{FF2B5EF4-FFF2-40B4-BE49-F238E27FC236}">
                      <a16:creationId xmlns:a16="http://schemas.microsoft.com/office/drawing/2014/main" id="{27CDB2F7-E7B6-465A-921A-BD30952F7D4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alphaModFix amt="25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0901EB5B-A305-4D12-8523-8654B0DF8D3C}"/>
                  </a:ext>
                </a:extLst>
              </p:cNvPr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5400" b="1" dirty="0">
                    <a:solidFill>
                      <a:schemeClr val="accent1"/>
                    </a:solidFill>
                  </a:rPr>
                  <a:t>目  录</a:t>
                </a:r>
              </a:p>
            </p:txBody>
          </p:sp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9DBDFDE5-938B-46BA-BF04-52626678C645}"/>
                  </a:ext>
                </a:extLst>
              </p:cNvPr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DC96E7EA-26DC-40A9-97DD-57F90BFFB68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3" name="图片占位符 12">
            <a:extLst>
              <a:ext uri="{FF2B5EF4-FFF2-40B4-BE49-F238E27FC236}">
                <a16:creationId xmlns:a16="http://schemas.microsoft.com/office/drawing/2014/main" id="{86D2A06B-94AC-4433-BBC3-A98A9F2FD48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772150" y="0"/>
            <a:ext cx="6419850" cy="68580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DE1AFFB6-310A-466D-BAD1-F84A11C9C967}"/>
              </a:ext>
            </a:extLst>
          </p:cNvPr>
          <p:cNvSpPr/>
          <p:nvPr userDrawn="1"/>
        </p:nvSpPr>
        <p:spPr>
          <a:xfrm flipV="1">
            <a:off x="5672624" y="0"/>
            <a:ext cx="90000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28965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图片包含 建筑物, 圆屋顶, 地板&#10;&#10;描述已自动生成">
            <a:extLst>
              <a:ext uri="{FF2B5EF4-FFF2-40B4-BE49-F238E27FC236}">
                <a16:creationId xmlns:a16="http://schemas.microsoft.com/office/drawing/2014/main" id="{1CF278BF-7BDF-4094-9C1D-962B78BFDFE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5" name="组合 4">
            <a:extLst>
              <a:ext uri="{FF2B5EF4-FFF2-40B4-BE49-F238E27FC236}">
                <a16:creationId xmlns:a16="http://schemas.microsoft.com/office/drawing/2014/main" id="{ACBE5229-6D64-4AB4-BD32-C5A9C0A25B3D}"/>
              </a:ext>
            </a:extLst>
          </p:cNvPr>
          <p:cNvGrpSpPr/>
          <p:nvPr/>
        </p:nvGrpSpPr>
        <p:grpSpPr>
          <a:xfrm>
            <a:off x="4034970" y="685800"/>
            <a:ext cx="4122060" cy="1462680"/>
            <a:chOff x="667655" y="1497651"/>
            <a:chExt cx="4122060" cy="1462680"/>
          </a:xfrm>
        </p:grpSpPr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56977AD1-FB29-49DB-B293-6E501C63653E}"/>
                </a:ext>
              </a:extLst>
            </p:cNvPr>
            <p:cNvGrpSpPr/>
            <p:nvPr/>
          </p:nvGrpSpPr>
          <p:grpSpPr>
            <a:xfrm>
              <a:off x="667656" y="1497651"/>
              <a:ext cx="4122059" cy="1438728"/>
              <a:chOff x="537028" y="1493158"/>
              <a:chExt cx="4122059" cy="1438728"/>
            </a:xfrm>
          </p:grpSpPr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D2C25A7C-283B-4D59-8088-0D173FD791A1}"/>
                  </a:ext>
                </a:extLst>
              </p:cNvPr>
              <p:cNvSpPr/>
              <p:nvPr/>
            </p:nvSpPr>
            <p:spPr>
              <a:xfrm>
                <a:off x="537029" y="1493158"/>
                <a:ext cx="4122058" cy="14387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1" name="图片 10" descr="图片包含 建筑物&#10;&#10;自动生成的说明">
                <a:extLst>
                  <a:ext uri="{FF2B5EF4-FFF2-40B4-BE49-F238E27FC236}">
                    <a16:creationId xmlns:a16="http://schemas.microsoft.com/office/drawing/2014/main" id="{909D8670-2666-4A27-A0FE-9BF4BFDA7D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alphaModFix amt="2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7028" y="1604731"/>
                <a:ext cx="4122058" cy="1327155"/>
              </a:xfrm>
              <a:prstGeom prst="rect">
                <a:avLst/>
              </a:prstGeom>
              <a:effectLst/>
            </p:spPr>
          </p:pic>
        </p:grp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10563126-3B82-41C3-959D-6EE0A64FB1C8}"/>
                </a:ext>
              </a:extLst>
            </p:cNvPr>
            <p:cNvSpPr txBox="1"/>
            <p:nvPr/>
          </p:nvSpPr>
          <p:spPr>
            <a:xfrm>
              <a:off x="667655" y="1755350"/>
              <a:ext cx="412205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000" b="1" dirty="0">
                  <a:solidFill>
                    <a:schemeClr val="accent1"/>
                  </a:solidFill>
                </a:rPr>
                <a:t>目         录</a:t>
              </a: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A1F06D8F-A998-4957-BCDD-C5D37E948A62}"/>
                </a:ext>
              </a:extLst>
            </p:cNvPr>
            <p:cNvSpPr/>
            <p:nvPr/>
          </p:nvSpPr>
          <p:spPr>
            <a:xfrm rot="16200000">
              <a:off x="2683685" y="854302"/>
              <a:ext cx="90000" cy="412205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" name="图片 5">
            <a:extLst>
              <a:ext uri="{FF2B5EF4-FFF2-40B4-BE49-F238E27FC236}">
                <a16:creationId xmlns:a16="http://schemas.microsoft.com/office/drawing/2014/main" id="{9F63F420-5C8B-4249-B74B-AB25DACFA0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047" y="797373"/>
            <a:ext cx="1590855" cy="1114981"/>
          </a:xfrm>
          <a:prstGeom prst="rect">
            <a:avLst/>
          </a:prstGeom>
        </p:spPr>
      </p:pic>
      <p:sp>
        <p:nvSpPr>
          <p:cNvPr id="13" name="图片占位符 12">
            <a:extLst>
              <a:ext uri="{FF2B5EF4-FFF2-40B4-BE49-F238E27FC236}">
                <a16:creationId xmlns:a16="http://schemas.microsoft.com/office/drawing/2014/main" id="{E9A5540C-0F48-4B7F-B5D6-F8A8EDA2E8C4}"/>
              </a:ext>
            </a:extLst>
          </p:cNvPr>
          <p:cNvSpPr>
            <a:spLocks noGrp="1"/>
          </p:cNvSpPr>
          <p:nvPr userDrawn="1">
            <p:ph type="pic" sz="quarter" idx="10"/>
          </p:nvPr>
        </p:nvSpPr>
        <p:spPr>
          <a:xfrm>
            <a:off x="-19050" y="3428999"/>
            <a:ext cx="12211050" cy="3428999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9D9484F6-57FB-4D78-BAC6-3A0A97C9E850}"/>
              </a:ext>
            </a:extLst>
          </p:cNvPr>
          <p:cNvSpPr/>
          <p:nvPr userDrawn="1"/>
        </p:nvSpPr>
        <p:spPr>
          <a:xfrm rot="16200000" flipV="1">
            <a:off x="6051001" y="-2738344"/>
            <a:ext cx="90000" cy="121989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44774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, 圆屋顶, 地板&#10;&#10;描述已自动生成">
            <a:extLst>
              <a:ext uri="{FF2B5EF4-FFF2-40B4-BE49-F238E27FC236}">
                <a16:creationId xmlns:a16="http://schemas.microsoft.com/office/drawing/2014/main" id="{BCB8885F-CCB9-4EC9-AC5C-83B4329CC85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>
            <a:extLst>
              <a:ext uri="{FF2B5EF4-FFF2-40B4-BE49-F238E27FC236}">
                <a16:creationId xmlns:a16="http://schemas.microsoft.com/office/drawing/2014/main" id="{8BB665EA-8CD9-4D53-A4AF-D2B7101CE5DB}"/>
              </a:ext>
            </a:extLst>
          </p:cNvPr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>
            <a:extLst>
              <a:ext uri="{FF2B5EF4-FFF2-40B4-BE49-F238E27FC236}">
                <a16:creationId xmlns:a16="http://schemas.microsoft.com/office/drawing/2014/main" id="{94A66D01-D8F9-449F-918E-8E0F01222D9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>
            <a:extLst>
              <a:ext uri="{FF2B5EF4-FFF2-40B4-BE49-F238E27FC236}">
                <a16:creationId xmlns:a16="http://schemas.microsoft.com/office/drawing/2014/main" id="{43182647-270A-4077-B505-0FC4222D1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35" name="图片 34">
            <a:extLst>
              <a:ext uri="{FF2B5EF4-FFF2-40B4-BE49-F238E27FC236}">
                <a16:creationId xmlns:a16="http://schemas.microsoft.com/office/drawing/2014/main" id="{465DB092-56FD-4A68-9D16-CFF0FD3DE80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/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39" name="文本占位符 38">
            <a:extLst>
              <a:ext uri="{FF2B5EF4-FFF2-40B4-BE49-F238E27FC236}">
                <a16:creationId xmlns:a16="http://schemas.microsoft.com/office/drawing/2014/main" id="{39166EE3-A8B8-4A65-AEC2-261BB698A78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4977284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, 圆屋顶, 地板&#10;&#10;描述已自动生成">
            <a:extLst>
              <a:ext uri="{FF2B5EF4-FFF2-40B4-BE49-F238E27FC236}">
                <a16:creationId xmlns:a16="http://schemas.microsoft.com/office/drawing/2014/main" id="{CA20EC42-E2DC-453A-A334-D1D7BD3BE5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>
            <a:extLst>
              <a:ext uri="{FF2B5EF4-FFF2-40B4-BE49-F238E27FC236}">
                <a16:creationId xmlns:a16="http://schemas.microsoft.com/office/drawing/2014/main" id="{8BB665EA-8CD9-4D53-A4AF-D2B7101CE5DB}"/>
              </a:ext>
            </a:extLst>
          </p:cNvPr>
          <p:cNvSpPr/>
          <p:nvPr userDrawn="1"/>
        </p:nvSpPr>
        <p:spPr>
          <a:xfrm rot="10800000">
            <a:off x="5885901" y="-45000"/>
            <a:ext cx="90000" cy="694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>
            <a:extLst>
              <a:ext uri="{FF2B5EF4-FFF2-40B4-BE49-F238E27FC236}">
                <a16:creationId xmlns:a16="http://schemas.microsoft.com/office/drawing/2014/main" id="{94A66D01-D8F9-449F-918E-8E0F01222D9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5842000" cy="68770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>
            <a:extLst>
              <a:ext uri="{FF2B5EF4-FFF2-40B4-BE49-F238E27FC236}">
                <a16:creationId xmlns:a16="http://schemas.microsoft.com/office/drawing/2014/main" id="{43182647-270A-4077-B505-0FC4222D1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74" y="3047028"/>
            <a:ext cx="5648325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9" name="文本占位符 38">
            <a:extLst>
              <a:ext uri="{FF2B5EF4-FFF2-40B4-BE49-F238E27FC236}">
                <a16:creationId xmlns:a16="http://schemas.microsoft.com/office/drawing/2014/main" id="{39166EE3-A8B8-4A65-AEC2-261BB698A78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38874" y="4054685"/>
            <a:ext cx="5648325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A251A89-E640-49C6-A3E7-63D9665175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/>
          <a:srcRect l="49487" r="1345"/>
          <a:stretch/>
        </p:blipFill>
        <p:spPr>
          <a:xfrm>
            <a:off x="6238430" y="6041797"/>
            <a:ext cx="5920443" cy="411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2756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>
            <a:extLst>
              <a:ext uri="{FF2B5EF4-FFF2-40B4-BE49-F238E27FC236}">
                <a16:creationId xmlns:a16="http://schemas.microsoft.com/office/drawing/2014/main" id="{B46500FD-D914-4D54-A821-08966030967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1D5E491-4859-47A4-8F29-DAACA1914D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4227868-C0F1-41FC-A8C9-A533B4E1148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/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9" name="文本占位符 31">
            <a:extLst>
              <a:ext uri="{FF2B5EF4-FFF2-40B4-BE49-F238E27FC236}">
                <a16:creationId xmlns:a16="http://schemas.microsoft.com/office/drawing/2014/main" id="{56FC8349-67FC-4E3B-B988-7A27FDAE9D2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>
            <a:extLst>
              <a:ext uri="{FF2B5EF4-FFF2-40B4-BE49-F238E27FC236}">
                <a16:creationId xmlns:a16="http://schemas.microsoft.com/office/drawing/2014/main" id="{85368C87-925C-44AC-B001-5C4EE6F006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>
            <a:extLst>
              <a:ext uri="{FF2B5EF4-FFF2-40B4-BE49-F238E27FC236}">
                <a16:creationId xmlns:a16="http://schemas.microsoft.com/office/drawing/2014/main" id="{9AE407FD-1006-4AC4-B10B-CB7686E66A86}"/>
              </a:ext>
            </a:extLst>
          </p:cNvPr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>
            <a:extLst>
              <a:ext uri="{FF2B5EF4-FFF2-40B4-BE49-F238E27FC236}">
                <a16:creationId xmlns:a16="http://schemas.microsoft.com/office/drawing/2014/main" id="{D5338ABA-2308-412D-96F5-DE590FFF992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21" name="文本占位符 31">
            <a:extLst>
              <a:ext uri="{FF2B5EF4-FFF2-40B4-BE49-F238E27FC236}">
                <a16:creationId xmlns:a16="http://schemas.microsoft.com/office/drawing/2014/main" id="{C2D49473-9331-4572-8AFC-3A905D765CF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1" name="平行四边形 10">
            <a:extLst>
              <a:ext uri="{FF2B5EF4-FFF2-40B4-BE49-F238E27FC236}">
                <a16:creationId xmlns:a16="http://schemas.microsoft.com/office/drawing/2014/main" id="{3E2A174E-0D40-4C44-A4CB-067A3AD3E27A}"/>
              </a:ext>
            </a:extLst>
          </p:cNvPr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平行四边形 11">
            <a:extLst>
              <a:ext uri="{FF2B5EF4-FFF2-40B4-BE49-F238E27FC236}">
                <a16:creationId xmlns:a16="http://schemas.microsoft.com/office/drawing/2014/main" id="{B6623D7A-6A25-4FAF-BE38-10BE0650BF71}"/>
              </a:ext>
            </a:extLst>
          </p:cNvPr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006580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(标题导航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图片包含 建筑物, 圆屋顶, 地板&#10;&#10;描述已自动生成">
            <a:extLst>
              <a:ext uri="{FF2B5EF4-FFF2-40B4-BE49-F238E27FC236}">
                <a16:creationId xmlns:a16="http://schemas.microsoft.com/office/drawing/2014/main" id="{FCB44420-1668-4CDF-B7B1-BF64940901B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1D5E491-4859-47A4-8F29-DAACA1914D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9" name="文本占位符 31">
            <a:extLst>
              <a:ext uri="{FF2B5EF4-FFF2-40B4-BE49-F238E27FC236}">
                <a16:creationId xmlns:a16="http://schemas.microsoft.com/office/drawing/2014/main" id="{56FC8349-67FC-4E3B-B988-7A27FDAE9D2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>
            <a:extLst>
              <a:ext uri="{FF2B5EF4-FFF2-40B4-BE49-F238E27FC236}">
                <a16:creationId xmlns:a16="http://schemas.microsoft.com/office/drawing/2014/main" id="{85368C87-925C-44AC-B001-5C4EE6F006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>
            <a:extLst>
              <a:ext uri="{FF2B5EF4-FFF2-40B4-BE49-F238E27FC236}">
                <a16:creationId xmlns:a16="http://schemas.microsoft.com/office/drawing/2014/main" id="{9AE407FD-1006-4AC4-B10B-CB7686E66A86}"/>
              </a:ext>
            </a:extLst>
          </p:cNvPr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>
            <a:extLst>
              <a:ext uri="{FF2B5EF4-FFF2-40B4-BE49-F238E27FC236}">
                <a16:creationId xmlns:a16="http://schemas.microsoft.com/office/drawing/2014/main" id="{D5338ABA-2308-412D-96F5-DE590FFF992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11" name="平行四边形 10">
            <a:extLst>
              <a:ext uri="{FF2B5EF4-FFF2-40B4-BE49-F238E27FC236}">
                <a16:creationId xmlns:a16="http://schemas.microsoft.com/office/drawing/2014/main" id="{B0646154-6233-4139-B550-A28CDF04E3FA}"/>
              </a:ext>
            </a:extLst>
          </p:cNvPr>
          <p:cNvSpPr/>
          <p:nvPr userDrawn="1"/>
        </p:nvSpPr>
        <p:spPr>
          <a:xfrm>
            <a:off x="99533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</a:rPr>
              <a:t>标题一</a:t>
            </a:r>
          </a:p>
        </p:txBody>
      </p:sp>
      <p:sp>
        <p:nvSpPr>
          <p:cNvPr id="12" name="平行四边形 11">
            <a:extLst>
              <a:ext uri="{FF2B5EF4-FFF2-40B4-BE49-F238E27FC236}">
                <a16:creationId xmlns:a16="http://schemas.microsoft.com/office/drawing/2014/main" id="{DB662845-A8FE-4E13-82B8-ABEE9422A575}"/>
              </a:ext>
            </a:extLst>
          </p:cNvPr>
          <p:cNvSpPr/>
          <p:nvPr userDrawn="1"/>
        </p:nvSpPr>
        <p:spPr>
          <a:xfrm>
            <a:off x="2831521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标题二</a:t>
            </a:r>
          </a:p>
        </p:txBody>
      </p:sp>
      <p:sp>
        <p:nvSpPr>
          <p:cNvPr id="15" name="平行四边形 14">
            <a:extLst>
              <a:ext uri="{FF2B5EF4-FFF2-40B4-BE49-F238E27FC236}">
                <a16:creationId xmlns:a16="http://schemas.microsoft.com/office/drawing/2014/main" id="{44330A7B-15B1-4D7C-8EFE-B8A0161426A0}"/>
              </a:ext>
            </a:extLst>
          </p:cNvPr>
          <p:cNvSpPr/>
          <p:nvPr userDrawn="1"/>
        </p:nvSpPr>
        <p:spPr>
          <a:xfrm>
            <a:off x="4645215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标题三</a:t>
            </a:r>
          </a:p>
        </p:txBody>
      </p:sp>
      <p:sp>
        <p:nvSpPr>
          <p:cNvPr id="16" name="平行四边形 15">
            <a:extLst>
              <a:ext uri="{FF2B5EF4-FFF2-40B4-BE49-F238E27FC236}">
                <a16:creationId xmlns:a16="http://schemas.microsoft.com/office/drawing/2014/main" id="{FAB9E410-8F4C-4E41-B027-DFC233733AB7}"/>
              </a:ext>
            </a:extLst>
          </p:cNvPr>
          <p:cNvSpPr/>
          <p:nvPr userDrawn="1"/>
        </p:nvSpPr>
        <p:spPr>
          <a:xfrm>
            <a:off x="6481406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标题四</a:t>
            </a:r>
          </a:p>
        </p:txBody>
      </p:sp>
      <p:sp>
        <p:nvSpPr>
          <p:cNvPr id="17" name="平行四边形 16">
            <a:extLst>
              <a:ext uri="{FF2B5EF4-FFF2-40B4-BE49-F238E27FC236}">
                <a16:creationId xmlns:a16="http://schemas.microsoft.com/office/drawing/2014/main" id="{9F88429B-B890-4CEE-A503-4E91AAB2562D}"/>
              </a:ext>
            </a:extLst>
          </p:cNvPr>
          <p:cNvSpPr/>
          <p:nvPr userDrawn="1"/>
        </p:nvSpPr>
        <p:spPr>
          <a:xfrm>
            <a:off x="829510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标题五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8AC3C199-AD82-4263-B8E8-8D1CD35372A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/>
          <a:srcRect r="1346"/>
          <a:stretch/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21" name="平行四边形 20">
            <a:extLst>
              <a:ext uri="{FF2B5EF4-FFF2-40B4-BE49-F238E27FC236}">
                <a16:creationId xmlns:a16="http://schemas.microsoft.com/office/drawing/2014/main" id="{2051FE92-34E2-4DFE-BC0D-28D53B1BE4ED}"/>
              </a:ext>
            </a:extLst>
          </p:cNvPr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>
            <a:extLst>
              <a:ext uri="{FF2B5EF4-FFF2-40B4-BE49-F238E27FC236}">
                <a16:creationId xmlns:a16="http://schemas.microsoft.com/office/drawing/2014/main" id="{EE8F87D0-86D3-40A7-B41A-5B19E1D5D4CF}"/>
              </a:ext>
            </a:extLst>
          </p:cNvPr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968134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F26411B-55E1-4CE5-B9CA-4734B17AE0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49970" y="65151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85847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62" r:id="rId3"/>
    <p:sldLayoutId id="2147483655" r:id="rId4"/>
    <p:sldLayoutId id="2147483657" r:id="rId5"/>
    <p:sldLayoutId id="2147483653" r:id="rId6"/>
    <p:sldLayoutId id="2147483658" r:id="rId7"/>
    <p:sldLayoutId id="2147483650" r:id="rId8"/>
    <p:sldLayoutId id="2147483659" r:id="rId9"/>
    <p:sldLayoutId id="2147483651" r:id="rId10"/>
    <p:sldLayoutId id="2147483654" r:id="rId11"/>
    <p:sldLayoutId id="2147483660" r:id="rId12"/>
    <p:sldLayoutId id="2147483663" r:id="rId13"/>
    <p:sldLayoutId id="2147483652" r:id="rId14"/>
    <p:sldLayoutId id="2147483664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92" userDrawn="1">
          <p15:clr>
            <a:srgbClr val="F26B43"/>
          </p15:clr>
        </p15:guide>
        <p15:guide id="2" pos="7488" userDrawn="1">
          <p15:clr>
            <a:srgbClr val="F26B43"/>
          </p15:clr>
        </p15:guide>
        <p15:guide id="3" orient="horz" pos="432" userDrawn="1">
          <p15:clr>
            <a:srgbClr val="F26B43"/>
          </p15:clr>
        </p15:guide>
        <p15:guide id="4" orient="horz" pos="472" userDrawn="1">
          <p15:clr>
            <a:srgbClr val="F26B43"/>
          </p15:clr>
        </p15:guide>
        <p15:guide id="5" orient="horz" pos="4104" userDrawn="1">
          <p15:clr>
            <a:srgbClr val="F26B43"/>
          </p15:clr>
        </p15:guide>
        <p15:guide id="6" orient="horz" pos="405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4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>
            <a:extLst>
              <a:ext uri="{FF2B5EF4-FFF2-40B4-BE49-F238E27FC236}">
                <a16:creationId xmlns:a16="http://schemas.microsoft.com/office/drawing/2014/main" id="{2BE71855-1849-4FC4-A9D5-7DDD1C68CE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6318" y="2016174"/>
            <a:ext cx="9379365" cy="1060855"/>
          </a:xfrm>
        </p:spPr>
        <p:txBody>
          <a:bodyPr/>
          <a:lstStyle/>
          <a:p>
            <a:r>
              <a:rPr lang="zh-CN" altLang="en-US" dirty="0">
                <a:latin typeface="Adobe 宋体 Std L" panose="02020300000000000000" pitchFamily="18" charset="-122"/>
                <a:ea typeface="Adobe 宋体 Std L" panose="02020300000000000000" pitchFamily="18" charset="-122"/>
              </a:rPr>
              <a:t>“泛作业”平台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0903F1C-568E-4080-8C79-B487B35A71F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fld id="{045CE301-1C36-4793-AA14-14B8D1577BED}" type="datetime2">
              <a:rPr lang="zh-CN" altLang="en-US" b="1">
                <a:latin typeface="Adobe 宋体 Std L" panose="02020300000000000000" pitchFamily="18" charset="-122"/>
                <a:ea typeface="Adobe 宋体 Std L" panose="02020300000000000000" pitchFamily="18" charset="-122"/>
              </a:rPr>
              <a:pPr/>
              <a:t>2020年4月17日</a:t>
            </a:fld>
            <a:endParaRPr lang="zh-CN" altLang="en-US" b="1" dirty="0">
              <a:latin typeface="Adobe 宋体 Std L" panose="02020300000000000000" pitchFamily="18" charset="-122"/>
              <a:ea typeface="Adobe 宋体 Std L" panose="02020300000000000000" pitchFamily="18" charset="-122"/>
            </a:endParaRPr>
          </a:p>
        </p:txBody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F57F84D3-725F-446C-9BB7-DC74C097201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sz="2400" dirty="0">
                <a:latin typeface="Adobe 宋体 Std L" panose="02020300000000000000" pitchFamily="18" charset="-122"/>
                <a:ea typeface="Adobe 宋体 Std L" panose="02020300000000000000" pitchFamily="18" charset="-122"/>
              </a:rPr>
              <a:t>第三组</a:t>
            </a:r>
            <a:endParaRPr lang="en-US" altLang="zh-CN" sz="2400" dirty="0">
              <a:latin typeface="Adobe 宋体 Std L" panose="02020300000000000000" pitchFamily="18" charset="-122"/>
              <a:ea typeface="Adobe 宋体 Std L" panose="02020300000000000000" pitchFamily="18" charset="-122"/>
            </a:endParaRPr>
          </a:p>
          <a:p>
            <a:r>
              <a:rPr lang="zh-CN" altLang="en-US" sz="2400" dirty="0">
                <a:latin typeface="Adobe 宋体 Std L" panose="02020300000000000000" pitchFamily="18" charset="-122"/>
                <a:ea typeface="Adobe 宋体 Std L" panose="02020300000000000000" pitchFamily="18" charset="-122"/>
              </a:rPr>
              <a:t>岳挺   丁子琰  陈杰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2463200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C150A4D-5CD7-40FA-9E9A-B829A9052E5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75351" y="43657"/>
            <a:ext cx="7081677" cy="598488"/>
          </a:xfrm>
        </p:spPr>
        <p:txBody>
          <a:bodyPr/>
          <a:lstStyle/>
          <a:p>
            <a:r>
              <a:rPr lang="zh-CN" altLang="en-US" dirty="0">
                <a:latin typeface="Adobe 宋体 Std L" panose="02020300000000000000" pitchFamily="18" charset="-122"/>
                <a:ea typeface="Adobe 宋体 Std L" panose="02020300000000000000" pitchFamily="18" charset="-122"/>
              </a:rPr>
              <a:t>需求分析</a:t>
            </a:r>
            <a:r>
              <a:rPr lang="en-US" altLang="zh-CN" dirty="0">
                <a:latin typeface="Adobe 宋体 Std L" panose="02020300000000000000" pitchFamily="18" charset="-122"/>
                <a:ea typeface="Adobe 宋体 Std L" panose="02020300000000000000" pitchFamily="18" charset="-122"/>
              </a:rPr>
              <a:t>-</a:t>
            </a:r>
            <a:r>
              <a:rPr lang="zh-CN" altLang="en-US" dirty="0">
                <a:latin typeface="Adobe 宋体 Std L" panose="02020300000000000000" pitchFamily="18" charset="-122"/>
                <a:ea typeface="Adobe 宋体 Std L" panose="02020300000000000000" pitchFamily="18" charset="-122"/>
              </a:rPr>
              <a:t>需求功能矩阵</a:t>
            </a:r>
          </a:p>
        </p:txBody>
      </p:sp>
      <p:sp>
        <p:nvSpPr>
          <p:cNvPr id="16" name="文本占位符 4">
            <a:extLst>
              <a:ext uri="{FF2B5EF4-FFF2-40B4-BE49-F238E27FC236}">
                <a16:creationId xmlns:a16="http://schemas.microsoft.com/office/drawing/2014/main" id="{53932E37-BEA6-4E72-BEB2-010F2C0FBD65}"/>
              </a:ext>
            </a:extLst>
          </p:cNvPr>
          <p:cNvSpPr txBox="1">
            <a:spLocks/>
          </p:cNvSpPr>
          <p:nvPr/>
        </p:nvSpPr>
        <p:spPr>
          <a:xfrm>
            <a:off x="368719" y="5249972"/>
            <a:ext cx="10528666" cy="416387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Tx/>
              <a:buBlip>
                <a:blip r:embed="rId2"/>
              </a:buBlip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sz="2400" b="1" dirty="0">
              <a:latin typeface="Adobe 宋体 Std L" panose="02020300000000000000" pitchFamily="18" charset="-122"/>
              <a:ea typeface="Adobe 宋体 Std L" panose="02020300000000000000" pitchFamily="18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82F9128-AA8C-4F0A-AD1E-ABD46F7B5B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2145"/>
            <a:ext cx="12192000" cy="4132139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9666AAE0-8C08-4AFF-8A39-BD4307A1B35B}"/>
              </a:ext>
            </a:extLst>
          </p:cNvPr>
          <p:cNvSpPr txBox="1"/>
          <p:nvPr/>
        </p:nvSpPr>
        <p:spPr>
          <a:xfrm>
            <a:off x="2890641" y="4842851"/>
            <a:ext cx="64107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  <a:latin typeface="Adobe 宋体 Std L" panose="02020300000000000000" pitchFamily="18" charset="-122"/>
                <a:ea typeface="Adobe 宋体 Std L" panose="02020300000000000000" pitchFamily="18" charset="-122"/>
              </a:rPr>
              <a:t>图</a:t>
            </a:r>
            <a:r>
              <a:rPr lang="en-US" altLang="zh-CN" sz="1600" dirty="0">
                <a:solidFill>
                  <a:schemeClr val="bg2">
                    <a:lumMod val="25000"/>
                  </a:schemeClr>
                </a:solidFill>
                <a:latin typeface="Adobe 宋体 Std L" panose="02020300000000000000" pitchFamily="18" charset="-122"/>
                <a:ea typeface="Adobe 宋体 Std L" panose="02020300000000000000" pitchFamily="18" charset="-122"/>
              </a:rPr>
              <a:t>11</a:t>
            </a:r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  <a:latin typeface="Adobe 宋体 Std L" panose="02020300000000000000" pitchFamily="18" charset="-122"/>
                <a:ea typeface="Adobe 宋体 Std L" panose="02020300000000000000" pitchFamily="18" charset="-122"/>
              </a:rPr>
              <a:t>：需求</a:t>
            </a:r>
            <a:r>
              <a:rPr lang="en-US" altLang="zh-CN" sz="1600" dirty="0">
                <a:solidFill>
                  <a:schemeClr val="bg2">
                    <a:lumMod val="25000"/>
                  </a:schemeClr>
                </a:solidFill>
                <a:latin typeface="Adobe 宋体 Std L" panose="02020300000000000000" pitchFamily="18" charset="-122"/>
                <a:ea typeface="Adobe 宋体 Std L" panose="02020300000000000000" pitchFamily="18" charset="-122"/>
              </a:rPr>
              <a:t>-</a:t>
            </a:r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  <a:latin typeface="Adobe 宋体 Std L" panose="02020300000000000000" pitchFamily="18" charset="-122"/>
                <a:ea typeface="Adobe 宋体 Std L" panose="02020300000000000000" pitchFamily="18" charset="-122"/>
              </a:rPr>
              <a:t>功能矩阵</a:t>
            </a:r>
          </a:p>
        </p:txBody>
      </p:sp>
      <p:sp>
        <p:nvSpPr>
          <p:cNvPr id="18" name="文本占位符 4">
            <a:extLst>
              <a:ext uri="{FF2B5EF4-FFF2-40B4-BE49-F238E27FC236}">
                <a16:creationId xmlns:a16="http://schemas.microsoft.com/office/drawing/2014/main" id="{C10926F0-9FF4-4688-A814-497AED872A57}"/>
              </a:ext>
            </a:extLst>
          </p:cNvPr>
          <p:cNvSpPr txBox="1">
            <a:spLocks/>
          </p:cNvSpPr>
          <p:nvPr/>
        </p:nvSpPr>
        <p:spPr>
          <a:xfrm>
            <a:off x="660177" y="5168641"/>
            <a:ext cx="11163104" cy="380566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Tx/>
              <a:buBlip>
                <a:blip r:embed="rId2"/>
              </a:buBlip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b="1" dirty="0">
                <a:latin typeface="Adobe 宋体 Std L" panose="02020300000000000000" pitchFamily="18" charset="-122"/>
                <a:ea typeface="Adobe 宋体 Std L" panose="02020300000000000000" pitchFamily="18" charset="-122"/>
              </a:rPr>
              <a:t>根据问卷数据确定了</a:t>
            </a:r>
            <a:r>
              <a:rPr lang="en-US" altLang="zh-CN" sz="2400" b="1" dirty="0">
                <a:latin typeface="Adobe 宋体 Std L" panose="02020300000000000000" pitchFamily="18" charset="-122"/>
                <a:ea typeface="Adobe 宋体 Std L" panose="02020300000000000000" pitchFamily="18" charset="-122"/>
              </a:rPr>
              <a:t>6</a:t>
            </a:r>
            <a:r>
              <a:rPr lang="zh-CN" altLang="en-US" sz="2400" b="1" dirty="0">
                <a:latin typeface="Adobe 宋体 Std L" panose="02020300000000000000" pitchFamily="18" charset="-122"/>
                <a:ea typeface="Adobe 宋体 Std L" panose="02020300000000000000" pitchFamily="18" charset="-122"/>
              </a:rPr>
              <a:t>个需求各自的权重</a:t>
            </a:r>
            <a:endParaRPr lang="en-US" altLang="zh-CN" sz="2400" b="1" dirty="0">
              <a:latin typeface="Adobe 宋体 Std L" panose="02020300000000000000" pitchFamily="18" charset="-122"/>
              <a:ea typeface="Adobe 宋体 Std L" panose="02020300000000000000" pitchFamily="18" charset="-122"/>
            </a:endParaRPr>
          </a:p>
          <a:p>
            <a:r>
              <a:rPr lang="zh-CN" altLang="en-US" sz="2400" b="1" dirty="0">
                <a:latin typeface="Adobe 宋体 Std L" panose="02020300000000000000" pitchFamily="18" charset="-122"/>
                <a:ea typeface="Adobe 宋体 Std L" panose="02020300000000000000" pitchFamily="18" charset="-122"/>
              </a:rPr>
              <a:t>根据直接、间接关系给出了功能和需求的相关性并计算其优先级</a:t>
            </a:r>
          </a:p>
        </p:txBody>
      </p:sp>
    </p:spTree>
    <p:extLst>
      <p:ext uri="{BB962C8B-B14F-4D97-AF65-F5344CB8AC3E}">
        <p14:creationId xmlns:p14="http://schemas.microsoft.com/office/powerpoint/2010/main" val="39405485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>
            <a:extLst>
              <a:ext uri="{FF2B5EF4-FFF2-40B4-BE49-F238E27FC236}">
                <a16:creationId xmlns:a16="http://schemas.microsoft.com/office/drawing/2014/main" id="{802DCCFC-AF15-4507-8DCF-B20E1DE1C4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57560"/>
          <a:stretch/>
        </p:blipFill>
        <p:spPr>
          <a:xfrm>
            <a:off x="-12570" y="0"/>
            <a:ext cx="12204570" cy="3429000"/>
          </a:xfrm>
          <a:prstGeom prst="rect">
            <a:avLst/>
          </a:prstGeom>
        </p:spPr>
      </p:pic>
      <p:sp>
        <p:nvSpPr>
          <p:cNvPr id="68" name="标题 67">
            <a:extLst>
              <a:ext uri="{FF2B5EF4-FFF2-40B4-BE49-F238E27FC236}">
                <a16:creationId xmlns:a16="http://schemas.microsoft.com/office/drawing/2014/main" id="{E5089217-EE99-4A8B-872E-52A90760B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bIns="0"/>
          <a:lstStyle/>
          <a:p>
            <a:r>
              <a:rPr lang="zh-CN" altLang="en-US" dirty="0">
                <a:latin typeface="Adobe 宋体 Std L" panose="02020300000000000000" pitchFamily="18" charset="-122"/>
                <a:ea typeface="Adobe 宋体 Std L" panose="02020300000000000000" pitchFamily="18" charset="-122"/>
              </a:rPr>
              <a:t>项目思路</a:t>
            </a:r>
          </a:p>
        </p:txBody>
      </p:sp>
      <p:sp>
        <p:nvSpPr>
          <p:cNvPr id="69" name="文本占位符 68">
            <a:extLst>
              <a:ext uri="{FF2B5EF4-FFF2-40B4-BE49-F238E27FC236}">
                <a16:creationId xmlns:a16="http://schemas.microsoft.com/office/drawing/2014/main" id="{CEE3631F-BDBE-4BAF-B747-E374DA7BE77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54075" y="4054685"/>
            <a:ext cx="6489700" cy="2083423"/>
          </a:xfrm>
        </p:spPr>
        <p:txBody>
          <a:bodyPr/>
          <a:lstStyle/>
          <a:p>
            <a:pPr algn="ctr"/>
            <a:r>
              <a:rPr lang="zh-CN" altLang="en-US" dirty="0">
                <a:latin typeface="Adobe 宋体 Std L" panose="02020300000000000000" pitchFamily="18" charset="-122"/>
                <a:ea typeface="Adobe 宋体 Std L" panose="02020300000000000000" pitchFamily="18" charset="-122"/>
              </a:rPr>
              <a:t>“泛作业”平台项目的开展思路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B4CE5BB6-06BF-41FD-A1AC-622D2A987800}"/>
              </a:ext>
            </a:extLst>
          </p:cNvPr>
          <p:cNvGrpSpPr/>
          <p:nvPr/>
        </p:nvGrpSpPr>
        <p:grpSpPr>
          <a:xfrm>
            <a:off x="879475" y="3173844"/>
            <a:ext cx="2895125" cy="3181080"/>
            <a:chOff x="1048225" y="3047028"/>
            <a:chExt cx="2862842" cy="3181080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C278869C-8A9B-484D-A8CD-A418D85E48F5}"/>
                </a:ext>
              </a:extLst>
            </p:cNvPr>
            <p:cNvSpPr/>
            <p:nvPr/>
          </p:nvSpPr>
          <p:spPr>
            <a:xfrm>
              <a:off x="1048225" y="3047028"/>
              <a:ext cx="2862842" cy="31800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3800" b="1" dirty="0">
                  <a:solidFill>
                    <a:schemeClr val="accent1"/>
                  </a:solidFill>
                </a:rPr>
                <a:t>02</a:t>
              </a:r>
              <a:endParaRPr lang="zh-CN" altLang="en-US" sz="13800" b="1" dirty="0">
                <a:solidFill>
                  <a:schemeClr val="accent1"/>
                </a:solidFill>
              </a:endParaRPr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0E2FC511-10FB-41EF-AC21-71C44EA04771}"/>
                </a:ext>
              </a:extLst>
            </p:cNvPr>
            <p:cNvSpPr/>
            <p:nvPr/>
          </p:nvSpPr>
          <p:spPr>
            <a:xfrm rot="16200000">
              <a:off x="2434933" y="4751974"/>
              <a:ext cx="90000" cy="286226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5531965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C150A4D-5CD7-40FA-9E9A-B829A9052E5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75351" y="43657"/>
            <a:ext cx="7081677" cy="598488"/>
          </a:xfrm>
        </p:spPr>
        <p:txBody>
          <a:bodyPr/>
          <a:lstStyle/>
          <a:p>
            <a:r>
              <a:rPr lang="zh-CN" altLang="en-US" dirty="0">
                <a:latin typeface="Adobe 宋体 Std L" panose="02020300000000000000" pitchFamily="18" charset="-122"/>
                <a:ea typeface="Adobe 宋体 Std L" panose="02020300000000000000" pitchFamily="18" charset="-122"/>
              </a:rPr>
              <a:t>“泛作业”平台开发流程图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F5E0104-0F46-4061-9906-920E137516F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33" b="3524"/>
          <a:stretch/>
        </p:blipFill>
        <p:spPr>
          <a:xfrm>
            <a:off x="1902103" y="736413"/>
            <a:ext cx="8029575" cy="5673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9481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C150A4D-5CD7-40FA-9E9A-B829A9052E5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75351" y="43657"/>
            <a:ext cx="7081677" cy="598488"/>
          </a:xfrm>
        </p:spPr>
        <p:txBody>
          <a:bodyPr/>
          <a:lstStyle/>
          <a:p>
            <a:r>
              <a:rPr lang="zh-CN" altLang="en-US" dirty="0">
                <a:latin typeface="Adobe 宋体 Std L" panose="02020300000000000000" pitchFamily="18" charset="-122"/>
                <a:ea typeface="Adobe 宋体 Std L" panose="02020300000000000000" pitchFamily="18" charset="-122"/>
              </a:rPr>
              <a:t>“泛作业”平台</a:t>
            </a:r>
            <a:r>
              <a:rPr lang="en-US" altLang="zh-CN" dirty="0">
                <a:latin typeface="Adobe 宋体 Std L" panose="02020300000000000000" pitchFamily="18" charset="-122"/>
                <a:ea typeface="Adobe 宋体 Std L" panose="02020300000000000000" pitchFamily="18" charset="-122"/>
              </a:rPr>
              <a:t>WBS</a:t>
            </a:r>
            <a:endParaRPr lang="zh-CN" altLang="en-US" dirty="0">
              <a:latin typeface="Adobe 宋体 Std L" panose="02020300000000000000" pitchFamily="18" charset="-122"/>
              <a:ea typeface="Adobe 宋体 Std L" panose="02020300000000000000" pitchFamily="18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0026746-E67C-4B17-9E27-00FB63A74E0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98" t="8651" r="8820" b="4647"/>
          <a:stretch/>
        </p:blipFill>
        <p:spPr>
          <a:xfrm>
            <a:off x="1005525" y="717560"/>
            <a:ext cx="9891861" cy="5444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004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>
            <a:extLst>
              <a:ext uri="{FF2B5EF4-FFF2-40B4-BE49-F238E27FC236}">
                <a16:creationId xmlns:a16="http://schemas.microsoft.com/office/drawing/2014/main" id="{802DCCFC-AF15-4507-8DCF-B20E1DE1C4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57560"/>
          <a:stretch/>
        </p:blipFill>
        <p:spPr>
          <a:xfrm>
            <a:off x="-12570" y="0"/>
            <a:ext cx="12204570" cy="3429000"/>
          </a:xfrm>
          <a:prstGeom prst="rect">
            <a:avLst/>
          </a:prstGeom>
        </p:spPr>
      </p:pic>
      <p:sp>
        <p:nvSpPr>
          <p:cNvPr id="68" name="标题 67">
            <a:extLst>
              <a:ext uri="{FF2B5EF4-FFF2-40B4-BE49-F238E27FC236}">
                <a16:creationId xmlns:a16="http://schemas.microsoft.com/office/drawing/2014/main" id="{E5089217-EE99-4A8B-872E-52A90760B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bIns="0"/>
          <a:lstStyle/>
          <a:p>
            <a:r>
              <a:rPr lang="zh-CN" altLang="en-US" dirty="0">
                <a:latin typeface="Adobe 宋体 Std L" panose="02020300000000000000" pitchFamily="18" charset="-122"/>
                <a:ea typeface="Adobe 宋体 Std L" panose="02020300000000000000" pitchFamily="18" charset="-122"/>
              </a:rPr>
              <a:t>项目开展</a:t>
            </a:r>
          </a:p>
        </p:txBody>
      </p:sp>
      <p:sp>
        <p:nvSpPr>
          <p:cNvPr id="69" name="文本占位符 68">
            <a:extLst>
              <a:ext uri="{FF2B5EF4-FFF2-40B4-BE49-F238E27FC236}">
                <a16:creationId xmlns:a16="http://schemas.microsoft.com/office/drawing/2014/main" id="{CEE3631F-BDBE-4BAF-B747-E374DA7BE77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54075" y="4054685"/>
            <a:ext cx="6489700" cy="2083423"/>
          </a:xfrm>
        </p:spPr>
        <p:txBody>
          <a:bodyPr/>
          <a:lstStyle/>
          <a:p>
            <a:pPr algn="ctr"/>
            <a:r>
              <a:rPr lang="zh-CN" altLang="en-US" dirty="0">
                <a:latin typeface="Adobe 宋体 Std L" panose="02020300000000000000" pitchFamily="18" charset="-122"/>
                <a:ea typeface="Adobe 宋体 Std L" panose="02020300000000000000" pitchFamily="18" charset="-122"/>
              </a:rPr>
              <a:t>责任分配矩阵、甘特图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B4CE5BB6-06BF-41FD-A1AC-622D2A987800}"/>
              </a:ext>
            </a:extLst>
          </p:cNvPr>
          <p:cNvGrpSpPr/>
          <p:nvPr/>
        </p:nvGrpSpPr>
        <p:grpSpPr>
          <a:xfrm>
            <a:off x="879475" y="3173844"/>
            <a:ext cx="2895125" cy="3181080"/>
            <a:chOff x="1048225" y="3047028"/>
            <a:chExt cx="2862842" cy="3181080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C278869C-8A9B-484D-A8CD-A418D85E48F5}"/>
                </a:ext>
              </a:extLst>
            </p:cNvPr>
            <p:cNvSpPr/>
            <p:nvPr/>
          </p:nvSpPr>
          <p:spPr>
            <a:xfrm>
              <a:off x="1048225" y="3047028"/>
              <a:ext cx="2862842" cy="31800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3800" b="1" dirty="0">
                  <a:solidFill>
                    <a:schemeClr val="accent1"/>
                  </a:solidFill>
                </a:rPr>
                <a:t>03</a:t>
              </a:r>
              <a:endParaRPr lang="zh-CN" altLang="en-US" sz="13800" b="1" dirty="0">
                <a:solidFill>
                  <a:schemeClr val="accent1"/>
                </a:solidFill>
              </a:endParaRPr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0E2FC511-10FB-41EF-AC21-71C44EA04771}"/>
                </a:ext>
              </a:extLst>
            </p:cNvPr>
            <p:cNvSpPr/>
            <p:nvPr/>
          </p:nvSpPr>
          <p:spPr>
            <a:xfrm rot="16200000">
              <a:off x="2434933" y="4751974"/>
              <a:ext cx="90000" cy="286226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8406931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C150A4D-5CD7-40FA-9E9A-B829A9052E5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75351" y="43657"/>
            <a:ext cx="7081677" cy="598488"/>
          </a:xfrm>
        </p:spPr>
        <p:txBody>
          <a:bodyPr/>
          <a:lstStyle/>
          <a:p>
            <a:r>
              <a:rPr lang="zh-CN" altLang="en-US" dirty="0">
                <a:latin typeface="Adobe 宋体 Std L" panose="02020300000000000000" pitchFamily="18" charset="-122"/>
                <a:ea typeface="Adobe 宋体 Std L" panose="02020300000000000000" pitchFamily="18" charset="-122"/>
              </a:rPr>
              <a:t>责任分配矩阵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3EB5A09-DC6D-4F57-82F5-16A20127D8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69245" y="707989"/>
            <a:ext cx="8453509" cy="5442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4333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C150A4D-5CD7-40FA-9E9A-B829A9052E5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75351" y="43657"/>
            <a:ext cx="7081677" cy="598488"/>
          </a:xfrm>
        </p:spPr>
        <p:txBody>
          <a:bodyPr/>
          <a:lstStyle/>
          <a:p>
            <a:r>
              <a:rPr lang="zh-CN" altLang="en-US" dirty="0">
                <a:latin typeface="Adobe 宋体 Std L" panose="02020300000000000000" pitchFamily="18" charset="-122"/>
                <a:ea typeface="Adobe 宋体 Std L" panose="02020300000000000000" pitchFamily="18" charset="-122"/>
              </a:rPr>
              <a:t>甘特图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1AD2B2F-C384-437C-B66B-D6336A986A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2104" y="2100619"/>
            <a:ext cx="11127792" cy="2656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5037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>
            <a:extLst>
              <a:ext uri="{FF2B5EF4-FFF2-40B4-BE49-F238E27FC236}">
                <a16:creationId xmlns:a16="http://schemas.microsoft.com/office/drawing/2014/main" id="{802DCCFC-AF15-4507-8DCF-B20E1DE1C4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57560"/>
          <a:stretch/>
        </p:blipFill>
        <p:spPr>
          <a:xfrm>
            <a:off x="-12570" y="0"/>
            <a:ext cx="12204570" cy="3429000"/>
          </a:xfrm>
          <a:prstGeom prst="rect">
            <a:avLst/>
          </a:prstGeom>
        </p:spPr>
      </p:pic>
      <p:sp>
        <p:nvSpPr>
          <p:cNvPr id="68" name="标题 67">
            <a:extLst>
              <a:ext uri="{FF2B5EF4-FFF2-40B4-BE49-F238E27FC236}">
                <a16:creationId xmlns:a16="http://schemas.microsoft.com/office/drawing/2014/main" id="{E5089217-EE99-4A8B-872E-52A90760B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bIns="0"/>
          <a:lstStyle/>
          <a:p>
            <a:r>
              <a:rPr lang="zh-CN" altLang="en-US" dirty="0">
                <a:latin typeface="Adobe 宋体 Std L" panose="02020300000000000000" pitchFamily="18" charset="-122"/>
                <a:ea typeface="Adobe 宋体 Std L" panose="02020300000000000000" pitchFamily="18" charset="-122"/>
              </a:rPr>
              <a:t>可交付成果</a:t>
            </a:r>
          </a:p>
        </p:txBody>
      </p:sp>
      <p:sp>
        <p:nvSpPr>
          <p:cNvPr id="69" name="文本占位符 68">
            <a:extLst>
              <a:ext uri="{FF2B5EF4-FFF2-40B4-BE49-F238E27FC236}">
                <a16:creationId xmlns:a16="http://schemas.microsoft.com/office/drawing/2014/main" id="{CEE3631F-BDBE-4BAF-B747-E374DA7BE77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54075" y="4054685"/>
            <a:ext cx="6489700" cy="2083423"/>
          </a:xfrm>
        </p:spPr>
        <p:txBody>
          <a:bodyPr/>
          <a:lstStyle/>
          <a:p>
            <a:pPr algn="ctr"/>
            <a:r>
              <a:rPr lang="zh-CN" altLang="en-US" dirty="0">
                <a:latin typeface="Adobe 宋体 Std L" panose="02020300000000000000" pitchFamily="18" charset="-122"/>
                <a:ea typeface="Adobe 宋体 Std L" panose="02020300000000000000" pitchFamily="18" charset="-122"/>
              </a:rPr>
              <a:t>“泛作业”平台的可交付成果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B4CE5BB6-06BF-41FD-A1AC-622D2A987800}"/>
              </a:ext>
            </a:extLst>
          </p:cNvPr>
          <p:cNvGrpSpPr/>
          <p:nvPr/>
        </p:nvGrpSpPr>
        <p:grpSpPr>
          <a:xfrm>
            <a:off x="879475" y="3173844"/>
            <a:ext cx="2895125" cy="3181080"/>
            <a:chOff x="1048225" y="3047028"/>
            <a:chExt cx="2862842" cy="3181080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C278869C-8A9B-484D-A8CD-A418D85E48F5}"/>
                </a:ext>
              </a:extLst>
            </p:cNvPr>
            <p:cNvSpPr/>
            <p:nvPr/>
          </p:nvSpPr>
          <p:spPr>
            <a:xfrm>
              <a:off x="1048225" y="3047028"/>
              <a:ext cx="2862842" cy="31800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3800" b="1" dirty="0">
                  <a:solidFill>
                    <a:schemeClr val="accent1"/>
                  </a:solidFill>
                </a:rPr>
                <a:t>04</a:t>
              </a:r>
              <a:endParaRPr lang="zh-CN" altLang="en-US" sz="13800" b="1" dirty="0">
                <a:solidFill>
                  <a:schemeClr val="accent1"/>
                </a:solidFill>
              </a:endParaRPr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0E2FC511-10FB-41EF-AC21-71C44EA04771}"/>
                </a:ext>
              </a:extLst>
            </p:cNvPr>
            <p:cNvSpPr/>
            <p:nvPr/>
          </p:nvSpPr>
          <p:spPr>
            <a:xfrm rot="16200000">
              <a:off x="2434933" y="4751974"/>
              <a:ext cx="90000" cy="286226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5827227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C150A4D-5CD7-40FA-9E9A-B829A9052E5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75351" y="43657"/>
            <a:ext cx="7081677" cy="598488"/>
          </a:xfrm>
        </p:spPr>
        <p:txBody>
          <a:bodyPr/>
          <a:lstStyle/>
          <a:p>
            <a:r>
              <a:rPr lang="zh-CN" altLang="en-US" dirty="0">
                <a:latin typeface="Adobe 宋体 Std L" panose="02020300000000000000" pitchFamily="18" charset="-122"/>
                <a:ea typeface="Adobe 宋体 Std L" panose="02020300000000000000" pitchFamily="18" charset="-122"/>
              </a:rPr>
              <a:t>可交付成果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63BF193D-2FBC-4A7B-B66A-60123D14F79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32103" y="3458612"/>
            <a:ext cx="9205786" cy="2462752"/>
          </a:xfrm>
        </p:spPr>
        <p:txBody>
          <a:bodyPr/>
          <a:lstStyle/>
          <a:p>
            <a:r>
              <a:rPr lang="zh-CN" altLang="en-US" sz="2400" b="1" dirty="0">
                <a:latin typeface="Adobe 宋体 Std L" panose="02020300000000000000" pitchFamily="18" charset="-122"/>
                <a:ea typeface="Adobe 宋体 Std L" panose="02020300000000000000" pitchFamily="18" charset="-122"/>
              </a:rPr>
              <a:t>第一阶段：需求调研、总体规划和初期报告</a:t>
            </a:r>
          </a:p>
          <a:p>
            <a:r>
              <a:rPr lang="zh-CN" altLang="en-US" sz="2400" b="1" dirty="0">
                <a:latin typeface="Adobe 宋体 Std L" panose="02020300000000000000" pitchFamily="18" charset="-122"/>
                <a:ea typeface="Adobe 宋体 Std L" panose="02020300000000000000" pitchFamily="18" charset="-122"/>
              </a:rPr>
              <a:t>第二阶段：风险评估和可行性分析</a:t>
            </a:r>
          </a:p>
          <a:p>
            <a:r>
              <a:rPr lang="zh-CN" altLang="en-US" sz="2400" b="1" dirty="0">
                <a:latin typeface="Adobe 宋体 Std L" panose="02020300000000000000" pitchFamily="18" charset="-122"/>
                <a:ea typeface="Adobe 宋体 Std L" panose="02020300000000000000" pitchFamily="18" charset="-122"/>
              </a:rPr>
              <a:t>第三阶段：平台的搭建方法，原型或者小程序试制</a:t>
            </a:r>
          </a:p>
          <a:p>
            <a:r>
              <a:rPr lang="zh-CN" altLang="en-US" sz="2400" b="1" dirty="0">
                <a:latin typeface="Adobe 宋体 Std L" panose="02020300000000000000" pitchFamily="18" charset="-122"/>
                <a:ea typeface="Adobe 宋体 Std L" panose="02020300000000000000" pitchFamily="18" charset="-122"/>
              </a:rPr>
              <a:t>第四阶段：平台使用说明书、原型图或者小程序</a:t>
            </a:r>
          </a:p>
          <a:p>
            <a:pPr>
              <a:lnSpc>
                <a:spcPct val="150000"/>
              </a:lnSpc>
            </a:pPr>
            <a:endParaRPr lang="en-US" altLang="zh-CN" sz="2400" b="1" dirty="0">
              <a:latin typeface="Adobe 宋体 Std L" panose="02020300000000000000" pitchFamily="18" charset="-122"/>
              <a:ea typeface="Adobe 宋体 Std L" panose="02020300000000000000" pitchFamily="18" charset="-122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zh-CN" sz="2400" b="1" dirty="0">
              <a:latin typeface="Adobe 宋体 Std L" panose="02020300000000000000" pitchFamily="18" charset="-122"/>
              <a:ea typeface="Adobe 宋体 Std L" panose="02020300000000000000" pitchFamily="18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b="1" dirty="0">
                <a:latin typeface="Adobe 宋体 Std L" panose="02020300000000000000" pitchFamily="18" charset="-122"/>
                <a:ea typeface="Adobe 宋体 Std L" panose="02020300000000000000" pitchFamily="18" charset="-122"/>
              </a:rPr>
              <a:t>      </a:t>
            </a:r>
            <a:endParaRPr lang="en-US" altLang="zh-CN" b="1" dirty="0">
              <a:latin typeface="Adobe 宋体 Std L" panose="02020300000000000000" pitchFamily="18" charset="-122"/>
              <a:ea typeface="Adobe 宋体 Std L" panose="02020300000000000000" pitchFamily="18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b="1" dirty="0">
                <a:latin typeface="Adobe 宋体 Std L" panose="02020300000000000000" pitchFamily="18" charset="-122"/>
                <a:ea typeface="Adobe 宋体 Std L" panose="02020300000000000000" pitchFamily="18" charset="-122"/>
              </a:rPr>
              <a:t>     </a:t>
            </a:r>
          </a:p>
        </p:txBody>
      </p:sp>
      <p:sp>
        <p:nvSpPr>
          <p:cNvPr id="4" name="文本占位符 4">
            <a:extLst>
              <a:ext uri="{FF2B5EF4-FFF2-40B4-BE49-F238E27FC236}">
                <a16:creationId xmlns:a16="http://schemas.microsoft.com/office/drawing/2014/main" id="{109F89FC-3A90-4EA2-8C4C-E1D2F4C4BAF4}"/>
              </a:ext>
            </a:extLst>
          </p:cNvPr>
          <p:cNvSpPr txBox="1">
            <a:spLocks/>
          </p:cNvSpPr>
          <p:nvPr/>
        </p:nvSpPr>
        <p:spPr>
          <a:xfrm>
            <a:off x="6095999" y="800131"/>
            <a:ext cx="5905244" cy="509162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Tx/>
              <a:buBlip>
                <a:blip r:embed="rId2"/>
              </a:buBlip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endParaRPr lang="en-US" altLang="zh-CN" b="1" dirty="0">
              <a:latin typeface="Adobe 宋体 Std L" panose="02020300000000000000" pitchFamily="18" charset="-122"/>
              <a:ea typeface="Adobe 宋体 Std L" panose="02020300000000000000" pitchFamily="18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6408F8EE-E0D6-4547-BCE3-192A382C28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103" y="770519"/>
            <a:ext cx="11127792" cy="265848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550DC7E-ECE9-41D0-B086-9940FA696A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2104" y="809147"/>
            <a:ext cx="11127792" cy="2656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77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占位符 12">
            <a:extLst>
              <a:ext uri="{FF2B5EF4-FFF2-40B4-BE49-F238E27FC236}">
                <a16:creationId xmlns:a16="http://schemas.microsoft.com/office/drawing/2014/main" id="{F9C5D1A1-6034-44EA-B2E2-0F02EF578E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spc="600" dirty="0">
                <a:latin typeface="Adobe 宋体 Std L" panose="02020300000000000000" pitchFamily="18" charset="-122"/>
                <a:ea typeface="Adobe 宋体 Std L" panose="02020300000000000000" pitchFamily="18" charset="-122"/>
              </a:rPr>
              <a:t>感谢聆听</a:t>
            </a:r>
          </a:p>
        </p:txBody>
      </p:sp>
    </p:spTree>
    <p:extLst>
      <p:ext uri="{BB962C8B-B14F-4D97-AF65-F5344CB8AC3E}">
        <p14:creationId xmlns:p14="http://schemas.microsoft.com/office/powerpoint/2010/main" val="31871140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占位符 4">
            <a:extLst>
              <a:ext uri="{FF2B5EF4-FFF2-40B4-BE49-F238E27FC236}">
                <a16:creationId xmlns:a16="http://schemas.microsoft.com/office/drawing/2014/main" id="{19B86C07-02AB-4216-AC64-CA6B360CDA7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96" r="18796"/>
          <a:stretch>
            <a:fillRect/>
          </a:stretch>
        </p:blipFill>
        <p:spPr>
          <a:xfrm>
            <a:off x="5749548" y="0"/>
            <a:ext cx="6442452" cy="6867427"/>
          </a:xfrm>
        </p:spPr>
      </p:pic>
      <p:sp>
        <p:nvSpPr>
          <p:cNvPr id="63" name="矩形 62">
            <a:extLst>
              <a:ext uri="{FF2B5EF4-FFF2-40B4-BE49-F238E27FC236}">
                <a16:creationId xmlns:a16="http://schemas.microsoft.com/office/drawing/2014/main" id="{A7DD4836-010D-456E-BBA3-89944340FA4A}"/>
              </a:ext>
            </a:extLst>
          </p:cNvPr>
          <p:cNvSpPr/>
          <p:nvPr/>
        </p:nvSpPr>
        <p:spPr>
          <a:xfrm>
            <a:off x="6275750" y="1207691"/>
            <a:ext cx="4671650" cy="720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chemeClr val="accent2"/>
                </a:solidFill>
                <a:latin typeface="Adobe 宋体 Std L" panose="02020300000000000000" pitchFamily="18" charset="-122"/>
                <a:ea typeface="Adobe 宋体 Std L" panose="02020300000000000000" pitchFamily="18" charset="-122"/>
              </a:rPr>
              <a:t>项目背景</a:t>
            </a:r>
          </a:p>
        </p:txBody>
      </p:sp>
      <p:grpSp>
        <p:nvGrpSpPr>
          <p:cNvPr id="75" name="组合 74">
            <a:extLst>
              <a:ext uri="{FF2B5EF4-FFF2-40B4-BE49-F238E27FC236}">
                <a16:creationId xmlns:a16="http://schemas.microsoft.com/office/drawing/2014/main" id="{9A01E40F-4D27-46E0-B3C8-ACC612FF8694}"/>
              </a:ext>
            </a:extLst>
          </p:cNvPr>
          <p:cNvGrpSpPr/>
          <p:nvPr/>
        </p:nvGrpSpPr>
        <p:grpSpPr>
          <a:xfrm>
            <a:off x="5345475" y="1273679"/>
            <a:ext cx="720000" cy="720000"/>
            <a:chOff x="5412150" y="1180600"/>
            <a:chExt cx="720000" cy="720000"/>
          </a:xfrm>
        </p:grpSpPr>
        <p:sp>
          <p:nvSpPr>
            <p:cNvPr id="61" name="矩形 60">
              <a:extLst>
                <a:ext uri="{FF2B5EF4-FFF2-40B4-BE49-F238E27FC236}">
                  <a16:creationId xmlns:a16="http://schemas.microsoft.com/office/drawing/2014/main" id="{9F1E9CFB-5705-4342-969C-1BBB6EB698F5}"/>
                </a:ext>
              </a:extLst>
            </p:cNvPr>
            <p:cNvSpPr/>
            <p:nvPr/>
          </p:nvSpPr>
          <p:spPr>
            <a:xfrm>
              <a:off x="5412150" y="1180600"/>
              <a:ext cx="720000" cy="72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b="1" dirty="0">
                  <a:latin typeface="+mj-lt"/>
                  <a:ea typeface="Adobe 宋体 Std L" panose="02020300000000000000" pitchFamily="18" charset="-122"/>
                </a:rPr>
                <a:t>1</a:t>
              </a:r>
              <a:endParaRPr lang="zh-CN" altLang="en-US" sz="3200" b="1" dirty="0">
                <a:latin typeface="+mj-lt"/>
                <a:ea typeface="Adobe 宋体 Std L" panose="02020300000000000000" pitchFamily="18" charset="-122"/>
              </a:endParaRPr>
            </a:p>
          </p:txBody>
        </p:sp>
        <p:sp>
          <p:nvSpPr>
            <p:cNvPr id="64" name="矩形 63">
              <a:extLst>
                <a:ext uri="{FF2B5EF4-FFF2-40B4-BE49-F238E27FC236}">
                  <a16:creationId xmlns:a16="http://schemas.microsoft.com/office/drawing/2014/main" id="{21E43874-40A0-4EC5-9CA2-95CEB3981475}"/>
                </a:ext>
              </a:extLst>
            </p:cNvPr>
            <p:cNvSpPr/>
            <p:nvPr/>
          </p:nvSpPr>
          <p:spPr>
            <a:xfrm>
              <a:off x="5412150" y="1810600"/>
              <a:ext cx="720000" cy="9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3" name="组合 72">
            <a:extLst>
              <a:ext uri="{FF2B5EF4-FFF2-40B4-BE49-F238E27FC236}">
                <a16:creationId xmlns:a16="http://schemas.microsoft.com/office/drawing/2014/main" id="{25BB4173-241B-4451-B976-8D9E36EF561C}"/>
              </a:ext>
            </a:extLst>
          </p:cNvPr>
          <p:cNvGrpSpPr/>
          <p:nvPr/>
        </p:nvGrpSpPr>
        <p:grpSpPr>
          <a:xfrm>
            <a:off x="5345475" y="2321314"/>
            <a:ext cx="720000" cy="720000"/>
            <a:chOff x="5412150" y="3340600"/>
            <a:chExt cx="720000" cy="720000"/>
          </a:xfrm>
        </p:grpSpPr>
        <p:sp>
          <p:nvSpPr>
            <p:cNvPr id="60" name="矩形 59">
              <a:extLst>
                <a:ext uri="{FF2B5EF4-FFF2-40B4-BE49-F238E27FC236}">
                  <a16:creationId xmlns:a16="http://schemas.microsoft.com/office/drawing/2014/main" id="{28C5D102-8236-4014-AD75-3828CE0C6A76}"/>
                </a:ext>
              </a:extLst>
            </p:cNvPr>
            <p:cNvSpPr/>
            <p:nvPr/>
          </p:nvSpPr>
          <p:spPr>
            <a:xfrm>
              <a:off x="5412150" y="3340600"/>
              <a:ext cx="720000" cy="72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b="1" dirty="0"/>
                <a:t>2</a:t>
              </a:r>
              <a:endParaRPr lang="zh-CN" altLang="en-US" sz="3200" b="1" dirty="0"/>
            </a:p>
          </p:txBody>
        </p:sp>
        <p:sp>
          <p:nvSpPr>
            <p:cNvPr id="68" name="矩形 67">
              <a:extLst>
                <a:ext uri="{FF2B5EF4-FFF2-40B4-BE49-F238E27FC236}">
                  <a16:creationId xmlns:a16="http://schemas.microsoft.com/office/drawing/2014/main" id="{2C9C839E-D7E7-40AA-A9F0-25F8AF260049}"/>
                </a:ext>
              </a:extLst>
            </p:cNvPr>
            <p:cNvSpPr/>
            <p:nvPr/>
          </p:nvSpPr>
          <p:spPr>
            <a:xfrm>
              <a:off x="5412150" y="3970600"/>
              <a:ext cx="720000" cy="9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6" name="组合 75">
            <a:extLst>
              <a:ext uri="{FF2B5EF4-FFF2-40B4-BE49-F238E27FC236}">
                <a16:creationId xmlns:a16="http://schemas.microsoft.com/office/drawing/2014/main" id="{20569484-D97A-4612-A3C8-19F561CD404C}"/>
              </a:ext>
            </a:extLst>
          </p:cNvPr>
          <p:cNvGrpSpPr/>
          <p:nvPr/>
        </p:nvGrpSpPr>
        <p:grpSpPr>
          <a:xfrm>
            <a:off x="5345475" y="3401314"/>
            <a:ext cx="720000" cy="720000"/>
            <a:chOff x="5412150" y="4420600"/>
            <a:chExt cx="720000" cy="720000"/>
          </a:xfrm>
        </p:grpSpPr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7FBD8A29-E5D4-4173-8567-41E45DDE9E1C}"/>
                </a:ext>
              </a:extLst>
            </p:cNvPr>
            <p:cNvSpPr/>
            <p:nvPr/>
          </p:nvSpPr>
          <p:spPr>
            <a:xfrm>
              <a:off x="5412150" y="4420600"/>
              <a:ext cx="720000" cy="72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b="1" dirty="0"/>
                <a:t>3</a:t>
              </a:r>
              <a:endParaRPr lang="zh-CN" altLang="en-US" sz="3200" b="1" dirty="0"/>
            </a:p>
          </p:txBody>
        </p:sp>
        <p:sp>
          <p:nvSpPr>
            <p:cNvPr id="69" name="矩形 68">
              <a:extLst>
                <a:ext uri="{FF2B5EF4-FFF2-40B4-BE49-F238E27FC236}">
                  <a16:creationId xmlns:a16="http://schemas.microsoft.com/office/drawing/2014/main" id="{CC878C90-5C97-4319-A4A9-973F44F684F1}"/>
                </a:ext>
              </a:extLst>
            </p:cNvPr>
            <p:cNvSpPr/>
            <p:nvPr/>
          </p:nvSpPr>
          <p:spPr>
            <a:xfrm>
              <a:off x="5412150" y="5050600"/>
              <a:ext cx="720000" cy="9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1" name="矩形 70">
            <a:extLst>
              <a:ext uri="{FF2B5EF4-FFF2-40B4-BE49-F238E27FC236}">
                <a16:creationId xmlns:a16="http://schemas.microsoft.com/office/drawing/2014/main" id="{27B11E5F-E40B-47E0-8FBA-8F6C0035B72A}"/>
              </a:ext>
            </a:extLst>
          </p:cNvPr>
          <p:cNvSpPr/>
          <p:nvPr/>
        </p:nvSpPr>
        <p:spPr>
          <a:xfrm>
            <a:off x="6275750" y="2321314"/>
            <a:ext cx="4671650" cy="720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chemeClr val="accent2"/>
                </a:solidFill>
                <a:latin typeface="Adobe 宋体 Std L" panose="02020300000000000000" pitchFamily="18" charset="-122"/>
                <a:ea typeface="Adobe 宋体 Std L" panose="02020300000000000000" pitchFamily="18" charset="-122"/>
              </a:rPr>
              <a:t>项目思路</a:t>
            </a:r>
          </a:p>
        </p:txBody>
      </p:sp>
      <p:sp>
        <p:nvSpPr>
          <p:cNvPr id="72" name="矩形 71">
            <a:extLst>
              <a:ext uri="{FF2B5EF4-FFF2-40B4-BE49-F238E27FC236}">
                <a16:creationId xmlns:a16="http://schemas.microsoft.com/office/drawing/2014/main" id="{48027BF7-8527-4C35-8DDA-D8F9150CE05E}"/>
              </a:ext>
            </a:extLst>
          </p:cNvPr>
          <p:cNvSpPr/>
          <p:nvPr/>
        </p:nvSpPr>
        <p:spPr>
          <a:xfrm>
            <a:off x="6275750" y="3401314"/>
            <a:ext cx="4671650" cy="720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chemeClr val="accent2"/>
                </a:solidFill>
                <a:latin typeface="Adobe 宋体 Std L" panose="02020300000000000000" pitchFamily="18" charset="-122"/>
                <a:ea typeface="Adobe 宋体 Std L" panose="02020300000000000000" pitchFamily="18" charset="-122"/>
              </a:rPr>
              <a:t>项目开展</a:t>
            </a:r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B0C072D5-020D-4A7C-9D43-B7CD70E61509}"/>
              </a:ext>
            </a:extLst>
          </p:cNvPr>
          <p:cNvGrpSpPr/>
          <p:nvPr/>
        </p:nvGrpSpPr>
        <p:grpSpPr>
          <a:xfrm>
            <a:off x="5342413" y="4375363"/>
            <a:ext cx="720000" cy="720000"/>
            <a:chOff x="5412150" y="4420600"/>
            <a:chExt cx="720000" cy="720000"/>
          </a:xfrm>
        </p:grpSpPr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0E6585F8-8165-4E62-A0BA-E4596C84893A}"/>
                </a:ext>
              </a:extLst>
            </p:cNvPr>
            <p:cNvSpPr/>
            <p:nvPr/>
          </p:nvSpPr>
          <p:spPr>
            <a:xfrm>
              <a:off x="5412150" y="4420600"/>
              <a:ext cx="720000" cy="72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b="1" dirty="0"/>
                <a:t>4</a:t>
              </a:r>
              <a:endParaRPr lang="zh-CN" altLang="en-US" sz="3200" b="1" dirty="0"/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F304971C-68AC-4331-ADAA-F1ECA4031F85}"/>
                </a:ext>
              </a:extLst>
            </p:cNvPr>
            <p:cNvSpPr/>
            <p:nvPr/>
          </p:nvSpPr>
          <p:spPr>
            <a:xfrm>
              <a:off x="5412150" y="5050600"/>
              <a:ext cx="720000" cy="9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8" name="矩形 27">
            <a:extLst>
              <a:ext uri="{FF2B5EF4-FFF2-40B4-BE49-F238E27FC236}">
                <a16:creationId xmlns:a16="http://schemas.microsoft.com/office/drawing/2014/main" id="{3AFAD590-548A-4C2E-AAE7-96318B42FCE2}"/>
              </a:ext>
            </a:extLst>
          </p:cNvPr>
          <p:cNvSpPr/>
          <p:nvPr/>
        </p:nvSpPr>
        <p:spPr>
          <a:xfrm>
            <a:off x="6275750" y="4375363"/>
            <a:ext cx="4671650" cy="720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chemeClr val="accent2"/>
                </a:solidFill>
                <a:latin typeface="Adobe 宋体 Std L" panose="02020300000000000000" pitchFamily="18" charset="-122"/>
                <a:ea typeface="Adobe 宋体 Std L" panose="02020300000000000000" pitchFamily="18" charset="-122"/>
              </a:rPr>
              <a:t>可交付成果</a:t>
            </a:r>
          </a:p>
        </p:txBody>
      </p: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54ADC556-73B9-4DD4-B9B2-713ACF6E0A8B}"/>
              </a:ext>
            </a:extLst>
          </p:cNvPr>
          <p:cNvGrpSpPr/>
          <p:nvPr/>
        </p:nvGrpSpPr>
        <p:grpSpPr>
          <a:xfrm>
            <a:off x="296806" y="2454734"/>
            <a:ext cx="4273361" cy="1518951"/>
            <a:chOff x="1048225" y="3047028"/>
            <a:chExt cx="2862842" cy="3181080"/>
          </a:xfrm>
        </p:grpSpPr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3E6DFB48-6A3E-4130-8209-BA875BB4B933}"/>
                </a:ext>
              </a:extLst>
            </p:cNvPr>
            <p:cNvSpPr/>
            <p:nvPr/>
          </p:nvSpPr>
          <p:spPr>
            <a:xfrm>
              <a:off x="1048225" y="3047028"/>
              <a:ext cx="2862842" cy="31800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800" b="1" dirty="0">
                <a:solidFill>
                  <a:schemeClr val="accent1"/>
                </a:solidFill>
              </a:endParaRP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6B8C82BE-6B92-448F-AE62-CA1634944295}"/>
                </a:ext>
              </a:extLst>
            </p:cNvPr>
            <p:cNvSpPr/>
            <p:nvPr/>
          </p:nvSpPr>
          <p:spPr>
            <a:xfrm rot="16200000">
              <a:off x="2434933" y="4751974"/>
              <a:ext cx="90000" cy="286226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7" name="图片 6">
            <a:extLst>
              <a:ext uri="{FF2B5EF4-FFF2-40B4-BE49-F238E27FC236}">
                <a16:creationId xmlns:a16="http://schemas.microsoft.com/office/drawing/2014/main" id="{5F71C1C3-2021-4585-9CA3-0BFD1D37F6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789" y="2599175"/>
            <a:ext cx="1102543" cy="1102936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53DEC7C4-903B-4D0A-9ECA-25F9C0E40A8B}"/>
              </a:ext>
            </a:extLst>
          </p:cNvPr>
          <p:cNvSpPr txBox="1"/>
          <p:nvPr/>
        </p:nvSpPr>
        <p:spPr>
          <a:xfrm>
            <a:off x="1840659" y="2655222"/>
            <a:ext cx="2078496" cy="969496"/>
          </a:xfrm>
          <a:prstGeom prst="rect">
            <a:avLst/>
          </a:prstGeom>
          <a:noFill/>
        </p:spPr>
        <p:txBody>
          <a:bodyPr wrap="square" bIns="0" rtlCol="0">
            <a:spAutoFit/>
          </a:bodyPr>
          <a:lstStyle/>
          <a:p>
            <a:r>
              <a:rPr lang="zh-CN" altLang="en-US" sz="6000" b="1" kern="2000" spc="1000" dirty="0">
                <a:solidFill>
                  <a:srgbClr val="C8161E"/>
                </a:solidFill>
                <a:latin typeface="Adobe 宋体 Std L" panose="02020300000000000000" pitchFamily="18" charset="-122"/>
                <a:ea typeface="Adobe 宋体 Std L" panose="02020300000000000000" pitchFamily="18" charset="-122"/>
              </a:rPr>
              <a:t>目录</a:t>
            </a:r>
          </a:p>
        </p:txBody>
      </p:sp>
    </p:spTree>
    <p:extLst>
      <p:ext uri="{BB962C8B-B14F-4D97-AF65-F5344CB8AC3E}">
        <p14:creationId xmlns:p14="http://schemas.microsoft.com/office/powerpoint/2010/main" val="13173218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>
            <a:extLst>
              <a:ext uri="{FF2B5EF4-FFF2-40B4-BE49-F238E27FC236}">
                <a16:creationId xmlns:a16="http://schemas.microsoft.com/office/drawing/2014/main" id="{802DCCFC-AF15-4507-8DCF-B20E1DE1C4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57560"/>
          <a:stretch/>
        </p:blipFill>
        <p:spPr>
          <a:xfrm>
            <a:off x="-12570" y="0"/>
            <a:ext cx="12204570" cy="3429000"/>
          </a:xfrm>
          <a:prstGeom prst="rect">
            <a:avLst/>
          </a:prstGeom>
        </p:spPr>
      </p:pic>
      <p:sp>
        <p:nvSpPr>
          <p:cNvPr id="68" name="标题 67">
            <a:extLst>
              <a:ext uri="{FF2B5EF4-FFF2-40B4-BE49-F238E27FC236}">
                <a16:creationId xmlns:a16="http://schemas.microsoft.com/office/drawing/2014/main" id="{E5089217-EE99-4A8B-872E-52A90760B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bIns="0"/>
          <a:lstStyle/>
          <a:p>
            <a:r>
              <a:rPr lang="zh-CN" altLang="en-US" dirty="0">
                <a:latin typeface="Adobe 宋体 Std L" panose="02020300000000000000" pitchFamily="18" charset="-122"/>
                <a:ea typeface="Adobe 宋体 Std L" panose="02020300000000000000" pitchFamily="18" charset="-122"/>
              </a:rPr>
              <a:t>项目背景</a:t>
            </a:r>
          </a:p>
        </p:txBody>
      </p:sp>
      <p:sp>
        <p:nvSpPr>
          <p:cNvPr id="69" name="文本占位符 68">
            <a:extLst>
              <a:ext uri="{FF2B5EF4-FFF2-40B4-BE49-F238E27FC236}">
                <a16:creationId xmlns:a16="http://schemas.microsoft.com/office/drawing/2014/main" id="{CEE3631F-BDBE-4BAF-B747-E374DA7BE77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54075" y="4054685"/>
            <a:ext cx="6489700" cy="2083423"/>
          </a:xfrm>
        </p:spPr>
        <p:txBody>
          <a:bodyPr/>
          <a:lstStyle/>
          <a:p>
            <a:pPr algn="ctr"/>
            <a:r>
              <a:rPr lang="zh-CN" altLang="en-US" dirty="0">
                <a:latin typeface="Adobe 宋体 Std L" panose="02020300000000000000" pitchFamily="18" charset="-122"/>
                <a:ea typeface="Adobe 宋体 Std L" panose="02020300000000000000" pitchFamily="18" charset="-122"/>
              </a:rPr>
              <a:t>分析“泛作业”平台产生的背景</a:t>
            </a:r>
            <a:endParaRPr lang="en-US" altLang="zh-CN" dirty="0">
              <a:latin typeface="Adobe 宋体 Std L" panose="02020300000000000000" pitchFamily="18" charset="-122"/>
              <a:ea typeface="Adobe 宋体 Std L" panose="02020300000000000000" pitchFamily="18" charset="-122"/>
            </a:endParaRPr>
          </a:p>
          <a:p>
            <a:pPr algn="ctr"/>
            <a:r>
              <a:rPr lang="zh-CN" altLang="en-US" dirty="0">
                <a:latin typeface="Adobe 宋体 Std L" panose="02020300000000000000" pitchFamily="18" charset="-122"/>
                <a:ea typeface="Adobe 宋体 Std L" panose="02020300000000000000" pitchFamily="18" charset="-122"/>
              </a:rPr>
              <a:t>在此基础上进行详细的需求分析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B4CE5BB6-06BF-41FD-A1AC-622D2A987800}"/>
              </a:ext>
            </a:extLst>
          </p:cNvPr>
          <p:cNvGrpSpPr/>
          <p:nvPr/>
        </p:nvGrpSpPr>
        <p:grpSpPr>
          <a:xfrm>
            <a:off x="879475" y="3173844"/>
            <a:ext cx="2895125" cy="3181080"/>
            <a:chOff x="1048225" y="3047028"/>
            <a:chExt cx="2862842" cy="3181080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C278869C-8A9B-484D-A8CD-A418D85E48F5}"/>
                </a:ext>
              </a:extLst>
            </p:cNvPr>
            <p:cNvSpPr/>
            <p:nvPr/>
          </p:nvSpPr>
          <p:spPr>
            <a:xfrm>
              <a:off x="1048225" y="3047028"/>
              <a:ext cx="2862842" cy="31800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3800" b="1" dirty="0">
                  <a:solidFill>
                    <a:schemeClr val="accent1"/>
                  </a:solidFill>
                </a:rPr>
                <a:t>01</a:t>
              </a:r>
              <a:endParaRPr lang="zh-CN" altLang="en-US" sz="13800" b="1" dirty="0">
                <a:solidFill>
                  <a:schemeClr val="accent1"/>
                </a:solidFill>
              </a:endParaRPr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0E2FC511-10FB-41EF-AC21-71C44EA04771}"/>
                </a:ext>
              </a:extLst>
            </p:cNvPr>
            <p:cNvSpPr/>
            <p:nvPr/>
          </p:nvSpPr>
          <p:spPr>
            <a:xfrm rot="16200000">
              <a:off x="2434933" y="4751974"/>
              <a:ext cx="90000" cy="286226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4562971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C150A4D-5CD7-40FA-9E9A-B829A9052E5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75351" y="43657"/>
            <a:ext cx="7081677" cy="598488"/>
          </a:xfrm>
        </p:spPr>
        <p:txBody>
          <a:bodyPr/>
          <a:lstStyle/>
          <a:p>
            <a:r>
              <a:rPr lang="zh-CN" altLang="en-US" dirty="0">
                <a:latin typeface="Adobe 宋体 Std L" panose="02020300000000000000" pitchFamily="18" charset="-122"/>
                <a:ea typeface="Adobe 宋体 Std L" panose="02020300000000000000" pitchFamily="18" charset="-122"/>
              </a:rPr>
              <a:t>“泛作业”的定义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63BF193D-2FBC-4A7B-B66A-60123D14F79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11928" y="1157628"/>
            <a:ext cx="11568144" cy="1255634"/>
          </a:xfrm>
        </p:spPr>
        <p:txBody>
          <a:bodyPr/>
          <a:lstStyle/>
          <a:p>
            <a:r>
              <a:rPr lang="zh-CN" altLang="en-US" sz="2400" b="1" dirty="0">
                <a:latin typeface="Adobe 宋体 Std L" panose="02020300000000000000" pitchFamily="18" charset="-122"/>
                <a:ea typeface="Adobe 宋体 Std L" panose="02020300000000000000" pitchFamily="18" charset="-122"/>
              </a:rPr>
              <a:t>“泛作业”指的是项目设计报告、调查报告、选修课大作业等与平常作业形式不同的课程任务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065A81A6-6C42-47F0-BAB7-DEB89EBE6A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88" t="4199" r="16226" b="9796"/>
          <a:stretch/>
        </p:blipFill>
        <p:spPr>
          <a:xfrm>
            <a:off x="4843617" y="2151552"/>
            <a:ext cx="2432116" cy="359161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0D99CAE4-039A-4284-920D-504ABD64C18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66" r="11826"/>
          <a:stretch/>
        </p:blipFill>
        <p:spPr>
          <a:xfrm>
            <a:off x="1530206" y="2151552"/>
            <a:ext cx="2432116" cy="359161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6251F0A-FC30-42D2-AA99-E02B325949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7028" y="2151552"/>
            <a:ext cx="2432116" cy="360751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C25E161A-007C-411F-B0B6-9CC69F02589F}"/>
              </a:ext>
            </a:extLst>
          </p:cNvPr>
          <p:cNvSpPr txBox="1"/>
          <p:nvPr/>
        </p:nvSpPr>
        <p:spPr>
          <a:xfrm>
            <a:off x="1668544" y="5825765"/>
            <a:ext cx="21870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  <a:latin typeface="Adobe 宋体 Std L" panose="02020300000000000000" pitchFamily="18" charset="-122"/>
                <a:ea typeface="Adobe 宋体 Std L" panose="02020300000000000000" pitchFamily="18" charset="-122"/>
              </a:rPr>
              <a:t>图</a:t>
            </a:r>
            <a:r>
              <a:rPr lang="en-US" altLang="zh-CN" sz="1600" dirty="0">
                <a:solidFill>
                  <a:schemeClr val="bg2">
                    <a:lumMod val="25000"/>
                  </a:schemeClr>
                </a:solidFill>
                <a:latin typeface="Adobe 宋体 Std L" panose="02020300000000000000" pitchFamily="18" charset="-122"/>
                <a:ea typeface="Adobe 宋体 Std L" panose="02020300000000000000" pitchFamily="18" charset="-122"/>
              </a:rPr>
              <a:t>1</a:t>
            </a:r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  <a:latin typeface="Adobe 宋体 Std L" panose="02020300000000000000" pitchFamily="18" charset="-122"/>
                <a:ea typeface="Adobe 宋体 Std L" panose="02020300000000000000" pitchFamily="18" charset="-122"/>
              </a:rPr>
              <a:t>：思修调查报告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518025F-4B36-4F0F-A580-9B0C87257A2F}"/>
              </a:ext>
            </a:extLst>
          </p:cNvPr>
          <p:cNvSpPr txBox="1"/>
          <p:nvPr/>
        </p:nvSpPr>
        <p:spPr>
          <a:xfrm>
            <a:off x="4966166" y="5825765"/>
            <a:ext cx="21870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  <a:latin typeface="Adobe 宋体 Std L" panose="02020300000000000000" pitchFamily="18" charset="-122"/>
                <a:ea typeface="Adobe 宋体 Std L" panose="02020300000000000000" pitchFamily="18" charset="-122"/>
              </a:rPr>
              <a:t>图</a:t>
            </a:r>
            <a:r>
              <a:rPr lang="en-US" altLang="zh-CN" sz="1600" dirty="0">
                <a:solidFill>
                  <a:schemeClr val="bg2">
                    <a:lumMod val="25000"/>
                  </a:schemeClr>
                </a:solidFill>
                <a:latin typeface="Adobe 宋体 Std L" panose="02020300000000000000" pitchFamily="18" charset="-122"/>
                <a:ea typeface="Adobe 宋体 Std L" panose="02020300000000000000" pitchFamily="18" charset="-122"/>
              </a:rPr>
              <a:t>2</a:t>
            </a:r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  <a:latin typeface="Adobe 宋体 Std L" panose="02020300000000000000" pitchFamily="18" charset="-122"/>
                <a:ea typeface="Adobe 宋体 Std L" panose="02020300000000000000" pitchFamily="18" charset="-122"/>
              </a:rPr>
              <a:t>：设计与制造课程设计报告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8392366-68B6-4BFD-9B6F-CABE63AD425A}"/>
              </a:ext>
            </a:extLst>
          </p:cNvPr>
          <p:cNvSpPr txBox="1"/>
          <p:nvPr/>
        </p:nvSpPr>
        <p:spPr>
          <a:xfrm>
            <a:off x="8263788" y="5825765"/>
            <a:ext cx="21870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  <a:latin typeface="Adobe 宋体 Std L" panose="02020300000000000000" pitchFamily="18" charset="-122"/>
                <a:ea typeface="Adobe 宋体 Std L" panose="02020300000000000000" pitchFamily="18" charset="-122"/>
              </a:rPr>
              <a:t>图</a:t>
            </a:r>
            <a:r>
              <a:rPr lang="en-US" altLang="zh-CN" sz="1600" dirty="0">
                <a:solidFill>
                  <a:schemeClr val="bg2">
                    <a:lumMod val="25000"/>
                  </a:schemeClr>
                </a:solidFill>
                <a:latin typeface="Adobe 宋体 Std L" panose="02020300000000000000" pitchFamily="18" charset="-122"/>
                <a:ea typeface="Adobe 宋体 Std L" panose="02020300000000000000" pitchFamily="18" charset="-122"/>
              </a:rPr>
              <a:t>3</a:t>
            </a:r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  <a:latin typeface="Adobe 宋体 Std L" panose="02020300000000000000" pitchFamily="18" charset="-122"/>
                <a:ea typeface="Adobe 宋体 Std L" panose="02020300000000000000" pitchFamily="18" charset="-122"/>
              </a:rPr>
              <a:t>：建筑学系作业展</a:t>
            </a:r>
          </a:p>
        </p:txBody>
      </p:sp>
    </p:spTree>
    <p:extLst>
      <p:ext uri="{BB962C8B-B14F-4D97-AF65-F5344CB8AC3E}">
        <p14:creationId xmlns:p14="http://schemas.microsoft.com/office/powerpoint/2010/main" val="35601235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C150A4D-5CD7-40FA-9E9A-B829A9052E5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75351" y="43657"/>
            <a:ext cx="7081677" cy="598488"/>
          </a:xfrm>
        </p:spPr>
        <p:txBody>
          <a:bodyPr/>
          <a:lstStyle/>
          <a:p>
            <a:r>
              <a:rPr lang="zh-CN" altLang="en-US" dirty="0">
                <a:latin typeface="Adobe 宋体 Std L" panose="02020300000000000000" pitchFamily="18" charset="-122"/>
                <a:ea typeface="Adobe 宋体 Std L" panose="02020300000000000000" pitchFamily="18" charset="-122"/>
              </a:rPr>
              <a:t>需求分析</a:t>
            </a:r>
            <a:r>
              <a:rPr lang="en-US" altLang="zh-CN" dirty="0">
                <a:latin typeface="Adobe 宋体 Std L" panose="02020300000000000000" pitchFamily="18" charset="-122"/>
                <a:ea typeface="Adobe 宋体 Std L" panose="02020300000000000000" pitchFamily="18" charset="-122"/>
              </a:rPr>
              <a:t>-</a:t>
            </a:r>
            <a:r>
              <a:rPr lang="zh-CN" altLang="en-US" dirty="0">
                <a:latin typeface="Adobe 宋体 Std L" panose="02020300000000000000" pitchFamily="18" charset="-122"/>
                <a:ea typeface="Adobe 宋体 Std L" panose="02020300000000000000" pitchFamily="18" charset="-122"/>
              </a:rPr>
              <a:t>问卷结果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66B37DFF-8BE4-435E-A506-3E148584C3F4}"/>
              </a:ext>
            </a:extLst>
          </p:cNvPr>
          <p:cNvGrpSpPr/>
          <p:nvPr/>
        </p:nvGrpSpPr>
        <p:grpSpPr>
          <a:xfrm>
            <a:off x="0" y="719205"/>
            <a:ext cx="7143750" cy="5715000"/>
            <a:chOff x="2524125" y="804046"/>
            <a:chExt cx="7143750" cy="5715000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33308A6-9495-4726-BCBB-4901FBD9EA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24125" y="3661546"/>
              <a:ext cx="7143750" cy="2857500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F29E7542-050B-4EF2-AA56-2011D51B49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24125" y="804046"/>
              <a:ext cx="7143750" cy="2857500"/>
            </a:xfrm>
            <a:prstGeom prst="rect">
              <a:avLst/>
            </a:prstGeom>
          </p:spPr>
        </p:pic>
      </p:grpSp>
      <p:sp>
        <p:nvSpPr>
          <p:cNvPr id="11" name="文本占位符 4">
            <a:extLst>
              <a:ext uri="{FF2B5EF4-FFF2-40B4-BE49-F238E27FC236}">
                <a16:creationId xmlns:a16="http://schemas.microsoft.com/office/drawing/2014/main" id="{8B91DA3B-B540-4D9D-8135-CEF0C58AAC1B}"/>
              </a:ext>
            </a:extLst>
          </p:cNvPr>
          <p:cNvSpPr txBox="1">
            <a:spLocks/>
          </p:cNvSpPr>
          <p:nvPr/>
        </p:nvSpPr>
        <p:spPr>
          <a:xfrm>
            <a:off x="7143750" y="888888"/>
            <a:ext cx="4762304" cy="380566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Tx/>
              <a:buBlip>
                <a:blip r:embed="rId4"/>
              </a:buBlip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b="1" dirty="0">
                <a:latin typeface="Adobe 宋体 Std L" panose="02020300000000000000" pitchFamily="18" charset="-122"/>
                <a:ea typeface="Adobe 宋体 Std L" panose="02020300000000000000" pitchFamily="18" charset="-122"/>
              </a:rPr>
              <a:t>共收到问卷</a:t>
            </a:r>
            <a:r>
              <a:rPr lang="en-US" altLang="zh-CN" sz="2400" b="1" dirty="0">
                <a:latin typeface="Adobe 宋体 Std L" panose="02020300000000000000" pitchFamily="18" charset="-122"/>
                <a:ea typeface="Adobe 宋体 Std L" panose="02020300000000000000" pitchFamily="18" charset="-122"/>
              </a:rPr>
              <a:t>78</a:t>
            </a:r>
            <a:r>
              <a:rPr lang="zh-CN" altLang="en-US" sz="2400" b="1" dirty="0">
                <a:latin typeface="Adobe 宋体 Std L" panose="02020300000000000000" pitchFamily="18" charset="-122"/>
                <a:ea typeface="Adobe 宋体 Std L" panose="02020300000000000000" pitchFamily="18" charset="-122"/>
              </a:rPr>
              <a:t>份，其中有效问卷</a:t>
            </a:r>
            <a:r>
              <a:rPr lang="en-US" altLang="zh-CN" sz="2400" b="1" dirty="0">
                <a:latin typeface="Adobe 宋体 Std L" panose="02020300000000000000" pitchFamily="18" charset="-122"/>
                <a:ea typeface="Adobe 宋体 Std L" panose="02020300000000000000" pitchFamily="18" charset="-122"/>
              </a:rPr>
              <a:t>76</a:t>
            </a:r>
            <a:r>
              <a:rPr lang="zh-CN" altLang="en-US" sz="2400" b="1" dirty="0">
                <a:latin typeface="Adobe 宋体 Std L" panose="02020300000000000000" pitchFamily="18" charset="-122"/>
                <a:ea typeface="Adobe 宋体 Std L" panose="02020300000000000000" pitchFamily="18" charset="-122"/>
              </a:rPr>
              <a:t>份</a:t>
            </a:r>
            <a:endParaRPr lang="en-US" altLang="zh-CN" sz="2400" b="1" dirty="0">
              <a:latin typeface="Adobe 宋体 Std L" panose="02020300000000000000" pitchFamily="18" charset="-122"/>
              <a:ea typeface="Adobe 宋体 Std L" panose="02020300000000000000" pitchFamily="18" charset="-122"/>
            </a:endParaRPr>
          </a:p>
          <a:p>
            <a:r>
              <a:rPr lang="zh-CN" altLang="en-US" sz="2400" b="1" dirty="0">
                <a:latin typeface="Adobe 宋体 Std L" panose="02020300000000000000" pitchFamily="18" charset="-122"/>
                <a:ea typeface="Adobe 宋体 Std L" panose="02020300000000000000" pitchFamily="18" charset="-122"/>
              </a:rPr>
              <a:t>收集了被调查者的年级、专业以及常做的泛作业类型</a:t>
            </a:r>
            <a:endParaRPr lang="en-US" altLang="zh-CN" sz="2400" b="1" dirty="0">
              <a:latin typeface="Adobe 宋体 Std L" panose="02020300000000000000" pitchFamily="18" charset="-122"/>
              <a:ea typeface="Adobe 宋体 Std L" panose="02020300000000000000" pitchFamily="18" charset="-122"/>
            </a:endParaRPr>
          </a:p>
          <a:p>
            <a:r>
              <a:rPr lang="zh-CN" altLang="en-US" sz="2400" b="1" dirty="0">
                <a:latin typeface="Adobe 宋体 Std L" panose="02020300000000000000" pitchFamily="18" charset="-122"/>
                <a:ea typeface="Adobe 宋体 Std L" panose="02020300000000000000" pitchFamily="18" charset="-122"/>
              </a:rPr>
              <a:t>不同年级、不同专业常做的泛作业类型不同，总体上讲论文占主导地位</a:t>
            </a:r>
            <a:endParaRPr lang="en-US" altLang="zh-CN" sz="2400" b="1" dirty="0">
              <a:latin typeface="Adobe 宋体 Std L" panose="02020300000000000000" pitchFamily="18" charset="-122"/>
              <a:ea typeface="Adobe 宋体 Std L" panose="02020300000000000000" pitchFamily="18" charset="-122"/>
            </a:endParaRPr>
          </a:p>
          <a:p>
            <a:endParaRPr lang="zh-CN" altLang="en-US" sz="2400" b="1" dirty="0">
              <a:latin typeface="Adobe 宋体 Std L" panose="02020300000000000000" pitchFamily="18" charset="-122"/>
              <a:ea typeface="Adobe 宋体 Std L" panose="02020300000000000000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703327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BE8C9AF5-AC61-4FF5-BD0A-3672982322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2357" y="758279"/>
            <a:ext cx="5715000" cy="2857500"/>
          </a:xfrm>
          <a:prstGeom prst="rect">
            <a:avLst/>
          </a:prstGeom>
        </p:spPr>
      </p:pic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C150A4D-5CD7-40FA-9E9A-B829A9052E5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75351" y="43657"/>
            <a:ext cx="7081677" cy="598488"/>
          </a:xfrm>
        </p:spPr>
        <p:txBody>
          <a:bodyPr/>
          <a:lstStyle/>
          <a:p>
            <a:r>
              <a:rPr lang="zh-CN" altLang="en-US" dirty="0">
                <a:latin typeface="Adobe 宋体 Std L" panose="02020300000000000000" pitchFamily="18" charset="-122"/>
                <a:ea typeface="Adobe 宋体 Std L" panose="02020300000000000000" pitchFamily="18" charset="-122"/>
              </a:rPr>
              <a:t>需求分析</a:t>
            </a:r>
            <a:r>
              <a:rPr lang="en-US" altLang="zh-CN" dirty="0">
                <a:latin typeface="Adobe 宋体 Std L" panose="02020300000000000000" pitchFamily="18" charset="-122"/>
                <a:ea typeface="Adobe 宋体 Std L" panose="02020300000000000000" pitchFamily="18" charset="-122"/>
              </a:rPr>
              <a:t>-</a:t>
            </a:r>
            <a:r>
              <a:rPr lang="zh-CN" altLang="en-US" dirty="0">
                <a:latin typeface="Adobe 宋体 Std L" panose="02020300000000000000" pitchFamily="18" charset="-122"/>
                <a:ea typeface="Adobe 宋体 Std L" panose="02020300000000000000" pitchFamily="18" charset="-122"/>
              </a:rPr>
              <a:t>问卷结果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45B20AD-CACD-4C4E-8CAA-16EAAD3E0D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357" y="758279"/>
            <a:ext cx="5715000" cy="28575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06CA0783-FDCA-4A0F-93B0-D983113C8D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0" y="3520553"/>
            <a:ext cx="5715000" cy="2857500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B9FA36FE-A111-48C1-9E03-4DDA68B284F4}"/>
              </a:ext>
            </a:extLst>
          </p:cNvPr>
          <p:cNvSpPr txBox="1"/>
          <p:nvPr/>
        </p:nvSpPr>
        <p:spPr>
          <a:xfrm>
            <a:off x="7870686" y="3412863"/>
            <a:ext cx="27903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  <a:latin typeface="Adobe 宋体 Std L" panose="02020300000000000000" pitchFamily="18" charset="-122"/>
                <a:ea typeface="Adobe 宋体 Std L" panose="02020300000000000000" pitchFamily="18" charset="-122"/>
              </a:rPr>
              <a:t>图</a:t>
            </a:r>
            <a:r>
              <a:rPr lang="en-US" altLang="zh-CN" sz="1600" dirty="0">
                <a:solidFill>
                  <a:schemeClr val="bg2">
                    <a:lumMod val="25000"/>
                  </a:schemeClr>
                </a:solidFill>
                <a:latin typeface="Adobe 宋体 Std L" panose="02020300000000000000" pitchFamily="18" charset="-122"/>
                <a:ea typeface="Adobe 宋体 Std L" panose="02020300000000000000" pitchFamily="18" charset="-122"/>
              </a:rPr>
              <a:t>5</a:t>
            </a:r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  <a:latin typeface="Adobe 宋体 Std L" panose="02020300000000000000" pitchFamily="18" charset="-122"/>
                <a:ea typeface="Adobe 宋体 Std L" panose="02020300000000000000" pitchFamily="18" charset="-122"/>
              </a:rPr>
              <a:t>：作业中存在的需求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D8B6A5EF-A9BB-48DE-9FF8-284EBC32FC1F}"/>
              </a:ext>
            </a:extLst>
          </p:cNvPr>
          <p:cNvSpPr txBox="1"/>
          <p:nvPr/>
        </p:nvSpPr>
        <p:spPr>
          <a:xfrm>
            <a:off x="1947375" y="3398411"/>
            <a:ext cx="25068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  <a:latin typeface="Adobe 宋体 Std L" panose="02020300000000000000" pitchFamily="18" charset="-122"/>
                <a:ea typeface="Adobe 宋体 Std L" panose="02020300000000000000" pitchFamily="18" charset="-122"/>
              </a:rPr>
              <a:t>图</a:t>
            </a:r>
            <a:r>
              <a:rPr lang="en-US" altLang="zh-CN" sz="1600" dirty="0">
                <a:solidFill>
                  <a:schemeClr val="bg2">
                    <a:lumMod val="25000"/>
                  </a:schemeClr>
                </a:solidFill>
                <a:latin typeface="Adobe 宋体 Std L" panose="02020300000000000000" pitchFamily="18" charset="-122"/>
                <a:ea typeface="Adobe 宋体 Std L" panose="02020300000000000000" pitchFamily="18" charset="-122"/>
              </a:rPr>
              <a:t>4</a:t>
            </a:r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  <a:latin typeface="Adobe 宋体 Std L" panose="02020300000000000000" pitchFamily="18" charset="-122"/>
                <a:ea typeface="Adobe 宋体 Std L" panose="02020300000000000000" pitchFamily="18" charset="-122"/>
              </a:rPr>
              <a:t>：作业前存在的需求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DFA4D4ED-4931-45EE-A7C2-C9415B23AA80}"/>
              </a:ext>
            </a:extLst>
          </p:cNvPr>
          <p:cNvSpPr txBox="1"/>
          <p:nvPr/>
        </p:nvSpPr>
        <p:spPr>
          <a:xfrm>
            <a:off x="4616189" y="6163011"/>
            <a:ext cx="27903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  <a:latin typeface="Adobe 宋体 Std L" panose="02020300000000000000" pitchFamily="18" charset="-122"/>
                <a:ea typeface="Adobe 宋体 Std L" panose="02020300000000000000" pitchFamily="18" charset="-122"/>
              </a:rPr>
              <a:t>图</a:t>
            </a:r>
            <a:r>
              <a:rPr lang="en-US" altLang="zh-CN" sz="1600" dirty="0">
                <a:solidFill>
                  <a:schemeClr val="bg2">
                    <a:lumMod val="25000"/>
                  </a:schemeClr>
                </a:solidFill>
                <a:latin typeface="Adobe 宋体 Std L" panose="02020300000000000000" pitchFamily="18" charset="-122"/>
                <a:ea typeface="Adobe 宋体 Std L" panose="02020300000000000000" pitchFamily="18" charset="-122"/>
              </a:rPr>
              <a:t>6</a:t>
            </a:r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  <a:latin typeface="Adobe 宋体 Std L" panose="02020300000000000000" pitchFamily="18" charset="-122"/>
                <a:ea typeface="Adobe 宋体 Std L" panose="02020300000000000000" pitchFamily="18" charset="-122"/>
              </a:rPr>
              <a:t>：作业后存在的需求</a:t>
            </a:r>
          </a:p>
        </p:txBody>
      </p:sp>
    </p:spTree>
    <p:extLst>
      <p:ext uri="{BB962C8B-B14F-4D97-AF65-F5344CB8AC3E}">
        <p14:creationId xmlns:p14="http://schemas.microsoft.com/office/powerpoint/2010/main" val="207737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C150A4D-5CD7-40FA-9E9A-B829A9052E5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75351" y="43657"/>
            <a:ext cx="7081677" cy="598488"/>
          </a:xfrm>
        </p:spPr>
        <p:txBody>
          <a:bodyPr/>
          <a:lstStyle/>
          <a:p>
            <a:r>
              <a:rPr lang="zh-CN" altLang="en-US" dirty="0">
                <a:latin typeface="Adobe 宋体 Std L" panose="02020300000000000000" pitchFamily="18" charset="-122"/>
                <a:ea typeface="Adobe 宋体 Std L" panose="02020300000000000000" pitchFamily="18" charset="-122"/>
              </a:rPr>
              <a:t>需求分析</a:t>
            </a:r>
            <a:r>
              <a:rPr lang="en-US" altLang="zh-CN" dirty="0">
                <a:latin typeface="Adobe 宋体 Std L" panose="02020300000000000000" pitchFamily="18" charset="-122"/>
                <a:ea typeface="Adobe 宋体 Std L" panose="02020300000000000000" pitchFamily="18" charset="-122"/>
              </a:rPr>
              <a:t>-</a:t>
            </a:r>
            <a:r>
              <a:rPr lang="zh-CN" altLang="en-US" dirty="0">
                <a:latin typeface="Adobe 宋体 Std L" panose="02020300000000000000" pitchFamily="18" charset="-122"/>
                <a:ea typeface="Adobe 宋体 Std L" panose="02020300000000000000" pitchFamily="18" charset="-122"/>
              </a:rPr>
              <a:t>问卷结果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D8B6A5EF-A9BB-48DE-9FF8-284EBC32FC1F}"/>
              </a:ext>
            </a:extLst>
          </p:cNvPr>
          <p:cNvSpPr txBox="1"/>
          <p:nvPr/>
        </p:nvSpPr>
        <p:spPr>
          <a:xfrm>
            <a:off x="2072745" y="3582140"/>
            <a:ext cx="29982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  <a:latin typeface="Adobe 宋体 Std L" panose="02020300000000000000" pitchFamily="18" charset="-122"/>
                <a:ea typeface="Adobe 宋体 Std L" panose="02020300000000000000" pitchFamily="18" charset="-122"/>
              </a:rPr>
              <a:t>图</a:t>
            </a:r>
            <a:r>
              <a:rPr lang="en-US" altLang="zh-CN" sz="1600" dirty="0">
                <a:solidFill>
                  <a:schemeClr val="bg2">
                    <a:lumMod val="25000"/>
                  </a:schemeClr>
                </a:solidFill>
                <a:latin typeface="Adobe 宋体 Std L" panose="02020300000000000000" pitchFamily="18" charset="-122"/>
                <a:ea typeface="Adobe 宋体 Std L" panose="02020300000000000000" pitchFamily="18" charset="-122"/>
              </a:rPr>
              <a:t>7</a:t>
            </a:r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  <a:latin typeface="Adobe 宋体 Std L" panose="02020300000000000000" pitchFamily="18" charset="-122"/>
                <a:ea typeface="Adobe 宋体 Std L" panose="02020300000000000000" pitchFamily="18" charset="-122"/>
              </a:rPr>
              <a:t>：年级</a:t>
            </a:r>
            <a:r>
              <a:rPr lang="en-US" altLang="zh-CN" sz="1600" dirty="0">
                <a:solidFill>
                  <a:schemeClr val="bg2">
                    <a:lumMod val="25000"/>
                  </a:schemeClr>
                </a:solidFill>
                <a:latin typeface="Adobe 宋体 Std L" panose="02020300000000000000" pitchFamily="18" charset="-122"/>
                <a:ea typeface="Adobe 宋体 Std L" panose="02020300000000000000" pitchFamily="18" charset="-122"/>
              </a:rPr>
              <a:t>-</a:t>
            </a:r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  <a:latin typeface="Adobe 宋体 Std L" panose="02020300000000000000" pitchFamily="18" charset="-122"/>
                <a:ea typeface="Adobe 宋体 Std L" panose="02020300000000000000" pitchFamily="18" charset="-122"/>
              </a:rPr>
              <a:t>泛平台意愿交叉图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DFA4D4ED-4931-45EE-A7C2-C9415B23AA80}"/>
              </a:ext>
            </a:extLst>
          </p:cNvPr>
          <p:cNvSpPr txBox="1"/>
          <p:nvPr/>
        </p:nvSpPr>
        <p:spPr>
          <a:xfrm>
            <a:off x="4616189" y="6163011"/>
            <a:ext cx="27903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  <a:latin typeface="Adobe 宋体 Std L" panose="02020300000000000000" pitchFamily="18" charset="-122"/>
                <a:ea typeface="Adobe 宋体 Std L" panose="02020300000000000000" pitchFamily="18" charset="-122"/>
              </a:rPr>
              <a:t>图</a:t>
            </a:r>
            <a:r>
              <a:rPr lang="en-US" altLang="zh-CN" sz="1600" dirty="0">
                <a:solidFill>
                  <a:schemeClr val="bg2">
                    <a:lumMod val="25000"/>
                  </a:schemeClr>
                </a:solidFill>
                <a:latin typeface="Adobe 宋体 Std L" panose="02020300000000000000" pitchFamily="18" charset="-122"/>
                <a:ea typeface="Adobe 宋体 Std L" panose="02020300000000000000" pitchFamily="18" charset="-122"/>
              </a:rPr>
              <a:t>6</a:t>
            </a:r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  <a:latin typeface="Adobe 宋体 Std L" panose="02020300000000000000" pitchFamily="18" charset="-122"/>
                <a:ea typeface="Adobe 宋体 Std L" panose="02020300000000000000" pitchFamily="18" charset="-122"/>
              </a:rPr>
              <a:t>：作业后存在的需求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A9C18F3-859A-4A5C-B91C-0FAB868209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10188"/>
            <a:ext cx="7143750" cy="28575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BC73285-EDF2-4C4D-B0BA-0FB6A574E9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20648"/>
            <a:ext cx="7143750" cy="2857500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B9FA36FE-A111-48C1-9E03-4DDA68B284F4}"/>
              </a:ext>
            </a:extLst>
          </p:cNvPr>
          <p:cNvSpPr txBox="1"/>
          <p:nvPr/>
        </p:nvSpPr>
        <p:spPr>
          <a:xfrm>
            <a:off x="2072745" y="6577886"/>
            <a:ext cx="33189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  <a:latin typeface="Adobe 宋体 Std L" panose="02020300000000000000" pitchFamily="18" charset="-122"/>
                <a:ea typeface="Adobe 宋体 Std L" panose="02020300000000000000" pitchFamily="18" charset="-122"/>
              </a:rPr>
              <a:t>图</a:t>
            </a:r>
            <a:r>
              <a:rPr lang="en-US" altLang="zh-CN" sz="1600" dirty="0">
                <a:solidFill>
                  <a:schemeClr val="bg2">
                    <a:lumMod val="25000"/>
                  </a:schemeClr>
                </a:solidFill>
                <a:latin typeface="Adobe 宋体 Std L" panose="02020300000000000000" pitchFamily="18" charset="-122"/>
                <a:ea typeface="Adobe 宋体 Std L" panose="02020300000000000000" pitchFamily="18" charset="-122"/>
              </a:rPr>
              <a:t>8</a:t>
            </a:r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  <a:latin typeface="Adobe 宋体 Std L" panose="02020300000000000000" pitchFamily="18" charset="-122"/>
                <a:ea typeface="Adobe 宋体 Std L" panose="02020300000000000000" pitchFamily="18" charset="-122"/>
              </a:rPr>
              <a:t>：年级</a:t>
            </a:r>
            <a:r>
              <a:rPr lang="en-US" altLang="zh-CN" sz="1600" dirty="0">
                <a:solidFill>
                  <a:schemeClr val="bg2">
                    <a:lumMod val="25000"/>
                  </a:schemeClr>
                </a:solidFill>
                <a:latin typeface="Adobe 宋体 Std L" panose="02020300000000000000" pitchFamily="18" charset="-122"/>
                <a:ea typeface="Adobe 宋体 Std L" panose="02020300000000000000" pitchFamily="18" charset="-122"/>
              </a:rPr>
              <a:t>-</a:t>
            </a:r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  <a:latin typeface="Adobe 宋体 Std L" panose="02020300000000000000" pitchFamily="18" charset="-122"/>
                <a:ea typeface="Adobe 宋体 Std L" panose="02020300000000000000" pitchFamily="18" charset="-122"/>
              </a:rPr>
              <a:t>希望获得的奖励交叉图</a:t>
            </a:r>
          </a:p>
        </p:txBody>
      </p:sp>
      <p:sp>
        <p:nvSpPr>
          <p:cNvPr id="16" name="文本占位符 4">
            <a:extLst>
              <a:ext uri="{FF2B5EF4-FFF2-40B4-BE49-F238E27FC236}">
                <a16:creationId xmlns:a16="http://schemas.microsoft.com/office/drawing/2014/main" id="{53932E37-BEA6-4E72-BEB2-010F2C0FBD65}"/>
              </a:ext>
            </a:extLst>
          </p:cNvPr>
          <p:cNvSpPr txBox="1">
            <a:spLocks/>
          </p:cNvSpPr>
          <p:nvPr/>
        </p:nvSpPr>
        <p:spPr>
          <a:xfrm>
            <a:off x="7143750" y="888888"/>
            <a:ext cx="4762304" cy="380566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Tx/>
              <a:buBlip>
                <a:blip r:embed="rId4"/>
              </a:buBlip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b="1" dirty="0">
                <a:latin typeface="Adobe 宋体 Std L" panose="02020300000000000000" pitchFamily="18" charset="-122"/>
                <a:ea typeface="Adobe 宋体 Std L" panose="02020300000000000000" pitchFamily="18" charset="-122"/>
              </a:rPr>
              <a:t>大部分同学都希望有这样一个平台，且越低年级的同学意愿越强烈</a:t>
            </a:r>
            <a:endParaRPr lang="en-US" altLang="zh-CN" sz="2400" b="1" dirty="0">
              <a:latin typeface="Adobe 宋体 Std L" panose="02020300000000000000" pitchFamily="18" charset="-122"/>
              <a:ea typeface="Adobe 宋体 Std L" panose="02020300000000000000" pitchFamily="18" charset="-122"/>
            </a:endParaRPr>
          </a:p>
          <a:p>
            <a:r>
              <a:rPr lang="zh-CN" altLang="en-US" sz="2400" b="1" dirty="0">
                <a:latin typeface="Adobe 宋体 Std L" panose="02020300000000000000" pitchFamily="18" charset="-122"/>
                <a:ea typeface="Adobe 宋体 Std L" panose="02020300000000000000" pitchFamily="18" charset="-122"/>
              </a:rPr>
              <a:t>素拓奖励对于大多数同学很有吸引力</a:t>
            </a:r>
          </a:p>
        </p:txBody>
      </p:sp>
    </p:spTree>
    <p:extLst>
      <p:ext uri="{BB962C8B-B14F-4D97-AF65-F5344CB8AC3E}">
        <p14:creationId xmlns:p14="http://schemas.microsoft.com/office/powerpoint/2010/main" val="11112756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C150A4D-5CD7-40FA-9E9A-B829A9052E5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75351" y="43657"/>
            <a:ext cx="7081677" cy="598488"/>
          </a:xfrm>
        </p:spPr>
        <p:txBody>
          <a:bodyPr/>
          <a:lstStyle/>
          <a:p>
            <a:r>
              <a:rPr lang="zh-CN" altLang="en-US" dirty="0">
                <a:latin typeface="Adobe 宋体 Std L" panose="02020300000000000000" pitchFamily="18" charset="-122"/>
                <a:ea typeface="Adobe 宋体 Std L" panose="02020300000000000000" pitchFamily="18" charset="-122"/>
              </a:rPr>
              <a:t>需求分析</a:t>
            </a:r>
            <a:r>
              <a:rPr lang="en-US" altLang="zh-CN" dirty="0">
                <a:latin typeface="Adobe 宋体 Std L" panose="02020300000000000000" pitchFamily="18" charset="-122"/>
                <a:ea typeface="Adobe 宋体 Std L" panose="02020300000000000000" pitchFamily="18" charset="-122"/>
              </a:rPr>
              <a:t>-</a:t>
            </a:r>
            <a:r>
              <a:rPr lang="zh-CN" altLang="en-US" dirty="0">
                <a:latin typeface="Adobe 宋体 Std L" panose="02020300000000000000" pitchFamily="18" charset="-122"/>
                <a:ea typeface="Adobe 宋体 Std L" panose="02020300000000000000" pitchFamily="18" charset="-122"/>
              </a:rPr>
              <a:t>结果处理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D8B6A5EF-A9BB-48DE-9FF8-284EBC32FC1F}"/>
              </a:ext>
            </a:extLst>
          </p:cNvPr>
          <p:cNvSpPr txBox="1"/>
          <p:nvPr/>
        </p:nvSpPr>
        <p:spPr>
          <a:xfrm>
            <a:off x="2072745" y="3582140"/>
            <a:ext cx="29982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  <a:latin typeface="Adobe 宋体 Std L" panose="02020300000000000000" pitchFamily="18" charset="-122"/>
                <a:ea typeface="Adobe 宋体 Std L" panose="02020300000000000000" pitchFamily="18" charset="-122"/>
              </a:rPr>
              <a:t>图</a:t>
            </a:r>
            <a:r>
              <a:rPr lang="en-US" altLang="zh-CN" sz="1600" dirty="0">
                <a:solidFill>
                  <a:schemeClr val="bg2">
                    <a:lumMod val="25000"/>
                  </a:schemeClr>
                </a:solidFill>
                <a:latin typeface="Adobe 宋体 Std L" panose="02020300000000000000" pitchFamily="18" charset="-122"/>
                <a:ea typeface="Adobe 宋体 Std L" panose="02020300000000000000" pitchFamily="18" charset="-122"/>
              </a:rPr>
              <a:t>7</a:t>
            </a:r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  <a:latin typeface="Adobe 宋体 Std L" panose="02020300000000000000" pitchFamily="18" charset="-122"/>
                <a:ea typeface="Adobe 宋体 Std L" panose="02020300000000000000" pitchFamily="18" charset="-122"/>
              </a:rPr>
              <a:t>：年级</a:t>
            </a:r>
            <a:r>
              <a:rPr lang="en-US" altLang="zh-CN" sz="1600" dirty="0">
                <a:solidFill>
                  <a:schemeClr val="bg2">
                    <a:lumMod val="25000"/>
                  </a:schemeClr>
                </a:solidFill>
                <a:latin typeface="Adobe 宋体 Std L" panose="02020300000000000000" pitchFamily="18" charset="-122"/>
                <a:ea typeface="Adobe 宋体 Std L" panose="02020300000000000000" pitchFamily="18" charset="-122"/>
              </a:rPr>
              <a:t>-</a:t>
            </a:r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  <a:latin typeface="Adobe 宋体 Std L" panose="02020300000000000000" pitchFamily="18" charset="-122"/>
                <a:ea typeface="Adobe 宋体 Std L" panose="02020300000000000000" pitchFamily="18" charset="-122"/>
              </a:rPr>
              <a:t>泛平台意愿交叉图</a:t>
            </a:r>
          </a:p>
        </p:txBody>
      </p:sp>
      <p:sp>
        <p:nvSpPr>
          <p:cNvPr id="16" name="文本占位符 4">
            <a:extLst>
              <a:ext uri="{FF2B5EF4-FFF2-40B4-BE49-F238E27FC236}">
                <a16:creationId xmlns:a16="http://schemas.microsoft.com/office/drawing/2014/main" id="{53932E37-BEA6-4E72-BEB2-010F2C0FBD65}"/>
              </a:ext>
            </a:extLst>
          </p:cNvPr>
          <p:cNvSpPr txBox="1">
            <a:spLocks/>
          </p:cNvSpPr>
          <p:nvPr/>
        </p:nvSpPr>
        <p:spPr>
          <a:xfrm>
            <a:off x="7143750" y="888888"/>
            <a:ext cx="4762304" cy="416387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Tx/>
              <a:buBlip>
                <a:blip r:embed="rId2"/>
              </a:buBlip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b="1" dirty="0">
                <a:latin typeface="Adobe 宋体 Std L" panose="02020300000000000000" pitchFamily="18" charset="-122"/>
                <a:ea typeface="Adobe 宋体 Std L" panose="02020300000000000000" pitchFamily="18" charset="-122"/>
              </a:rPr>
              <a:t>收集了</a:t>
            </a:r>
            <a:r>
              <a:rPr lang="en-US" altLang="zh-CN" sz="2400" b="1" dirty="0">
                <a:latin typeface="Adobe 宋体 Std L" panose="02020300000000000000" pitchFamily="18" charset="-122"/>
                <a:ea typeface="Adobe 宋体 Std L" panose="02020300000000000000" pitchFamily="18" charset="-122"/>
              </a:rPr>
              <a:t>15</a:t>
            </a:r>
            <a:r>
              <a:rPr lang="zh-CN" altLang="en-US" sz="2400" b="1" dirty="0">
                <a:latin typeface="Adobe 宋体 Std L" panose="02020300000000000000" pitchFamily="18" charset="-122"/>
                <a:ea typeface="Adobe 宋体 Std L" panose="02020300000000000000" pitchFamily="18" charset="-122"/>
              </a:rPr>
              <a:t>个需求的强烈程度，数量太多且存在相关关系，故使用主成分分析法辅助抽取一些主要成分</a:t>
            </a:r>
            <a:endParaRPr lang="en-US" altLang="zh-CN" sz="2400" b="1" dirty="0">
              <a:latin typeface="Adobe 宋体 Std L" panose="02020300000000000000" pitchFamily="18" charset="-122"/>
              <a:ea typeface="Adobe 宋体 Std L" panose="02020300000000000000" pitchFamily="18" charset="-122"/>
            </a:endParaRPr>
          </a:p>
          <a:p>
            <a:r>
              <a:rPr lang="zh-CN" altLang="en-US" sz="2400" b="1" dirty="0">
                <a:latin typeface="Adobe 宋体 Std L" panose="02020300000000000000" pitchFamily="18" charset="-122"/>
                <a:ea typeface="Adobe 宋体 Std L" panose="02020300000000000000" pitchFamily="18" charset="-122"/>
              </a:rPr>
              <a:t>抽取得到两个主要成分，分别和作业中、作业后的需求有较强关系。最终选出</a:t>
            </a:r>
            <a:r>
              <a:rPr lang="en-US" altLang="zh-CN" sz="2400" b="1" dirty="0">
                <a:latin typeface="Adobe 宋体 Std L" panose="02020300000000000000" pitchFamily="18" charset="-122"/>
                <a:ea typeface="Adobe 宋体 Std L" panose="02020300000000000000" pitchFamily="18" charset="-122"/>
              </a:rPr>
              <a:t>6</a:t>
            </a:r>
            <a:r>
              <a:rPr lang="zh-CN" altLang="en-US" sz="2400" b="1" dirty="0">
                <a:latin typeface="Adobe 宋体 Std L" panose="02020300000000000000" pitchFamily="18" charset="-122"/>
                <a:ea typeface="Adobe 宋体 Std L" panose="02020300000000000000" pitchFamily="18" charset="-122"/>
              </a:rPr>
              <a:t>个需求进行分析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63183152-ED6C-4717-8D86-9C072E327BD2}"/>
              </a:ext>
            </a:extLst>
          </p:cNvPr>
          <p:cNvGrpSpPr/>
          <p:nvPr/>
        </p:nvGrpSpPr>
        <p:grpSpPr>
          <a:xfrm>
            <a:off x="486896" y="786269"/>
            <a:ext cx="6656854" cy="4017430"/>
            <a:chOff x="0" y="754144"/>
            <a:chExt cx="6656854" cy="4017430"/>
          </a:xfrm>
        </p:grpSpPr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DFA4D4ED-4931-45EE-A7C2-C9415B23AA80}"/>
                </a:ext>
              </a:extLst>
            </p:cNvPr>
            <p:cNvSpPr txBox="1"/>
            <p:nvPr/>
          </p:nvSpPr>
          <p:spPr>
            <a:xfrm>
              <a:off x="4843963" y="4186799"/>
              <a:ext cx="181289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dirty="0">
                  <a:solidFill>
                    <a:schemeClr val="bg2">
                      <a:lumMod val="25000"/>
                    </a:schemeClr>
                  </a:solidFill>
                  <a:latin typeface="Adobe 宋体 Std L" panose="02020300000000000000" pitchFamily="18" charset="-122"/>
                  <a:ea typeface="Adobe 宋体 Std L" panose="02020300000000000000" pitchFamily="18" charset="-122"/>
                </a:rPr>
                <a:t>图</a:t>
              </a:r>
              <a:r>
                <a:rPr lang="en-US" altLang="zh-CN" sz="1600" dirty="0">
                  <a:solidFill>
                    <a:schemeClr val="bg2">
                      <a:lumMod val="25000"/>
                    </a:schemeClr>
                  </a:solidFill>
                  <a:latin typeface="Adobe 宋体 Std L" panose="02020300000000000000" pitchFamily="18" charset="-122"/>
                  <a:ea typeface="Adobe 宋体 Std L" panose="02020300000000000000" pitchFamily="18" charset="-122"/>
                </a:rPr>
                <a:t>9</a:t>
              </a:r>
              <a:r>
                <a:rPr lang="zh-CN" altLang="en-US" sz="1600" dirty="0">
                  <a:solidFill>
                    <a:schemeClr val="bg2">
                      <a:lumMod val="25000"/>
                    </a:schemeClr>
                  </a:solidFill>
                  <a:latin typeface="Adobe 宋体 Std L" panose="02020300000000000000" pitchFamily="18" charset="-122"/>
                  <a:ea typeface="Adobe 宋体 Std L" panose="02020300000000000000" pitchFamily="18" charset="-122"/>
                </a:rPr>
                <a:t>：各需求</a:t>
              </a:r>
              <a:endParaRPr lang="en-US" altLang="zh-CN" sz="1600" dirty="0">
                <a:solidFill>
                  <a:schemeClr val="bg2">
                    <a:lumMod val="25000"/>
                  </a:schemeClr>
                </a:solidFill>
                <a:latin typeface="Adobe 宋体 Std L" panose="02020300000000000000" pitchFamily="18" charset="-122"/>
                <a:ea typeface="Adobe 宋体 Std L" panose="02020300000000000000" pitchFamily="18" charset="-122"/>
              </a:endParaRPr>
            </a:p>
            <a:p>
              <a:pPr algn="ctr"/>
              <a:r>
                <a:rPr lang="zh-CN" altLang="en-US" sz="1600" dirty="0">
                  <a:solidFill>
                    <a:schemeClr val="bg2">
                      <a:lumMod val="25000"/>
                    </a:schemeClr>
                  </a:solidFill>
                  <a:latin typeface="Adobe 宋体 Std L" panose="02020300000000000000" pitchFamily="18" charset="-122"/>
                  <a:ea typeface="Adobe 宋体 Std L" panose="02020300000000000000" pitchFamily="18" charset="-122"/>
                </a:rPr>
                <a:t>的成分矩阵</a:t>
              </a:r>
            </a:p>
          </p:txBody>
        </p:sp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78D9481B-C49D-4565-B650-ACA08C8AD3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754144"/>
              <a:ext cx="5071005" cy="4017430"/>
            </a:xfrm>
            <a:prstGeom prst="rect">
              <a:avLst/>
            </a:prstGeom>
          </p:spPr>
        </p:pic>
      </p:grpSp>
      <p:sp>
        <p:nvSpPr>
          <p:cNvPr id="13" name="文本框 12">
            <a:extLst>
              <a:ext uri="{FF2B5EF4-FFF2-40B4-BE49-F238E27FC236}">
                <a16:creationId xmlns:a16="http://schemas.microsoft.com/office/drawing/2014/main" id="{B9FA36FE-A111-48C1-9E03-4DDA68B284F4}"/>
              </a:ext>
            </a:extLst>
          </p:cNvPr>
          <p:cNvSpPr txBox="1"/>
          <p:nvPr/>
        </p:nvSpPr>
        <p:spPr>
          <a:xfrm>
            <a:off x="5502664" y="5867806"/>
            <a:ext cx="16716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  <a:latin typeface="Adobe 宋体 Std L" panose="02020300000000000000" pitchFamily="18" charset="-122"/>
                <a:ea typeface="Adobe 宋体 Std L" panose="02020300000000000000" pitchFamily="18" charset="-122"/>
              </a:rPr>
              <a:t>图</a:t>
            </a:r>
            <a:r>
              <a:rPr lang="en-US" altLang="zh-CN" sz="1600" dirty="0">
                <a:solidFill>
                  <a:schemeClr val="bg2">
                    <a:lumMod val="25000"/>
                  </a:schemeClr>
                </a:solidFill>
                <a:latin typeface="Adobe 宋体 Std L" panose="02020300000000000000" pitchFamily="18" charset="-122"/>
                <a:ea typeface="Adobe 宋体 Std L" panose="02020300000000000000" pitchFamily="18" charset="-122"/>
              </a:rPr>
              <a:t>10</a:t>
            </a:r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  <a:latin typeface="Adobe 宋体 Std L" panose="02020300000000000000" pitchFamily="18" charset="-122"/>
                <a:ea typeface="Adobe 宋体 Std L" panose="02020300000000000000" pitchFamily="18" charset="-122"/>
              </a:rPr>
              <a:t>：各需求</a:t>
            </a:r>
            <a:endParaRPr lang="en-US" altLang="zh-CN" sz="1600" dirty="0">
              <a:solidFill>
                <a:schemeClr val="bg2">
                  <a:lumMod val="25000"/>
                </a:schemeClr>
              </a:solidFill>
              <a:latin typeface="Adobe 宋体 Std L" panose="02020300000000000000" pitchFamily="18" charset="-122"/>
              <a:ea typeface="Adobe 宋体 Std L" panose="02020300000000000000" pitchFamily="18" charset="-122"/>
            </a:endParaRPr>
          </a:p>
          <a:p>
            <a:pPr algn="ctr"/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  <a:latin typeface="Adobe 宋体 Std L" panose="02020300000000000000" pitchFamily="18" charset="-122"/>
                <a:ea typeface="Adobe 宋体 Std L" panose="02020300000000000000" pitchFamily="18" charset="-122"/>
              </a:rPr>
              <a:t>之间的相关关系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54AF87F-D8B2-4A57-A951-4D66670B14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0263" y="4730561"/>
            <a:ext cx="3924300" cy="169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8347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C150A4D-5CD7-40FA-9E9A-B829A9052E5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75351" y="43657"/>
            <a:ext cx="7081677" cy="598488"/>
          </a:xfrm>
        </p:spPr>
        <p:txBody>
          <a:bodyPr/>
          <a:lstStyle/>
          <a:p>
            <a:r>
              <a:rPr lang="zh-CN" altLang="en-US" dirty="0">
                <a:latin typeface="Adobe 宋体 Std L" panose="02020300000000000000" pitchFamily="18" charset="-122"/>
                <a:ea typeface="Adobe 宋体 Std L" panose="02020300000000000000" pitchFamily="18" charset="-122"/>
              </a:rPr>
              <a:t>需求分析</a:t>
            </a:r>
            <a:r>
              <a:rPr lang="en-US" altLang="zh-CN" dirty="0">
                <a:latin typeface="Adobe 宋体 Std L" panose="02020300000000000000" pitchFamily="18" charset="-122"/>
                <a:ea typeface="Adobe 宋体 Std L" panose="02020300000000000000" pitchFamily="18" charset="-122"/>
              </a:rPr>
              <a:t>-</a:t>
            </a:r>
            <a:r>
              <a:rPr lang="zh-CN" altLang="en-US" dirty="0">
                <a:latin typeface="Adobe 宋体 Std L" panose="02020300000000000000" pitchFamily="18" charset="-122"/>
                <a:ea typeface="Adobe 宋体 Std L" panose="02020300000000000000" pitchFamily="18" charset="-122"/>
              </a:rPr>
              <a:t>用户画像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7E8C03E-7708-4E72-9F6B-E07EA7D7838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222"/>
          <a:stretch/>
        </p:blipFill>
        <p:spPr>
          <a:xfrm>
            <a:off x="669204" y="783787"/>
            <a:ext cx="4936294" cy="274620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866C1A5-668F-4BAB-9E47-06EEA2B555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8" b="315"/>
          <a:stretch/>
        </p:blipFill>
        <p:spPr>
          <a:xfrm>
            <a:off x="5835192" y="781402"/>
            <a:ext cx="4912183" cy="2746207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5638C73B-DEAB-4A97-90D5-02848AD1750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4" t="606" r="1"/>
          <a:stretch/>
        </p:blipFill>
        <p:spPr>
          <a:xfrm>
            <a:off x="5857874" y="3642454"/>
            <a:ext cx="4965367" cy="2754903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9A80E066-84DB-4C2D-AF0E-7C73C9CC52F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" t="1" r="320" b="920"/>
          <a:stretch/>
        </p:blipFill>
        <p:spPr>
          <a:xfrm>
            <a:off x="698500" y="3625642"/>
            <a:ext cx="4902200" cy="2746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92295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GuidesStyle_Narrow&quot;,&quot;Name&quot;:&quot;窄&quot;,&quot;HeaderHeight&quot;:10.0,&quot;FooterHeight&quot;:5.0,&quot;SideMargin&quot;:2.5,&quot;TopMargin&quot;:0.0,&quot;BottomMargin&quot;:0.0,&quot;IntervalMargin&quot;:1.0,&quot;SettingType&quot;:&quot;System&quot;}"/>
</p:tagLst>
</file>

<file path=ppt/theme/theme1.xml><?xml version="1.0" encoding="utf-8"?>
<a:theme xmlns:a="http://schemas.openxmlformats.org/drawingml/2006/main" name="Office 主题​​">
  <a:themeElements>
    <a:clrScheme name="SJTU-2019">
      <a:dk1>
        <a:srgbClr val="000000"/>
      </a:dk1>
      <a:lt1>
        <a:srgbClr val="FFFFFF"/>
      </a:lt1>
      <a:dk2>
        <a:srgbClr val="1B1C21"/>
      </a:dk2>
      <a:lt2>
        <a:srgbClr val="DBDBDB"/>
      </a:lt2>
      <a:accent1>
        <a:srgbClr val="C8161E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外宣普适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4523</TotalTime>
  <Words>443</Words>
  <Application>Microsoft Office PowerPoint</Application>
  <PresentationFormat>宽屏</PresentationFormat>
  <Paragraphs>72</Paragraphs>
  <Slides>19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3" baseType="lpstr">
      <vt:lpstr>Adobe 宋体 Std L</vt:lpstr>
      <vt:lpstr>等线</vt:lpstr>
      <vt:lpstr>Arial</vt:lpstr>
      <vt:lpstr>Office 主题​​</vt:lpstr>
      <vt:lpstr>“泛作业”平台</vt:lpstr>
      <vt:lpstr>PowerPoint 演示文稿</vt:lpstr>
      <vt:lpstr>项目背景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项目思路</vt:lpstr>
      <vt:lpstr>PowerPoint 演示文稿</vt:lpstr>
      <vt:lpstr>PowerPoint 演示文稿</vt:lpstr>
      <vt:lpstr>项目开展</vt:lpstr>
      <vt:lpstr>PowerPoint 演示文稿</vt:lpstr>
      <vt:lpstr>PowerPoint 演示文稿</vt:lpstr>
      <vt:lpstr>可交付成果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一 李</dc:creator>
  <cp:lastModifiedBy>yue ting</cp:lastModifiedBy>
  <cp:revision>212</cp:revision>
  <dcterms:created xsi:type="dcterms:W3CDTF">2019-01-23T14:14:04Z</dcterms:created>
  <dcterms:modified xsi:type="dcterms:W3CDTF">2020-04-17T02:54:17Z</dcterms:modified>
</cp:coreProperties>
</file>